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2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6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2" r:id="rId36"/>
    <p:sldId id="291" r:id="rId37"/>
    <p:sldId id="298" r:id="rId38"/>
    <p:sldId id="293" r:id="rId39"/>
    <p:sldId id="294" r:id="rId40"/>
    <p:sldId id="296" r:id="rId41"/>
    <p:sldId id="295" r:id="rId42"/>
    <p:sldId id="297" r:id="rId43"/>
    <p:sldId id="299" r:id="rId44"/>
    <p:sldId id="300" r:id="rId45"/>
    <p:sldId id="301" r:id="rId46"/>
    <p:sldId id="302" r:id="rId47"/>
    <p:sldId id="325" r:id="rId48"/>
    <p:sldId id="304" r:id="rId49"/>
    <p:sldId id="303" r:id="rId50"/>
    <p:sldId id="306" r:id="rId51"/>
    <p:sldId id="308" r:id="rId52"/>
    <p:sldId id="307" r:id="rId53"/>
    <p:sldId id="309" r:id="rId54"/>
    <p:sldId id="310" r:id="rId55"/>
    <p:sldId id="305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00"/>
    <a:srgbClr val="518B21"/>
    <a:srgbClr val="7FD13B"/>
    <a:srgbClr val="FEB80A"/>
    <a:srgbClr val="355B15"/>
    <a:srgbClr val="FFC000"/>
    <a:srgbClr val="404040"/>
    <a:srgbClr val="4D4D4D"/>
    <a:srgbClr val="7F7F7F"/>
    <a:srgbClr val="3F6D1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5" autoAdjust="0"/>
    <p:restoredTop sz="72093" autoAdjust="0"/>
  </p:normalViewPr>
  <p:slideViewPr>
    <p:cSldViewPr>
      <p:cViewPr varScale="1">
        <p:scale>
          <a:sx n="51" d="100"/>
          <a:sy n="51" d="100"/>
        </p:scale>
        <p:origin x="-17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46F903-C95F-44FA-B29C-7CD2776FE0C0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pPr latinLnBrk="1"/>
          <a:endParaRPr lang="ko-KR" altLang="en-US"/>
        </a:p>
      </dgm:t>
    </dgm:pt>
    <dgm:pt modelId="{A3C22BF5-D99D-452F-87FF-D4602BFF4E65}">
      <dgm:prSet/>
      <dgm:spPr/>
      <dgm:t>
        <a:bodyPr/>
        <a:lstStyle/>
        <a:p>
          <a:pPr rtl="0" latinLnBrk="1"/>
          <a:r>
            <a:rPr lang="en-US" smtClean="0"/>
            <a:t>Android Fundamentals</a:t>
          </a:r>
          <a:endParaRPr lang="ko-KR"/>
        </a:p>
      </dgm:t>
    </dgm:pt>
    <dgm:pt modelId="{240F64CF-9081-42B9-A43B-D6D309FE24EC}" type="parTrans" cxnId="{80A0AFC0-55F7-4FD3-95A7-D5F86C82BEA9}">
      <dgm:prSet/>
      <dgm:spPr/>
      <dgm:t>
        <a:bodyPr/>
        <a:lstStyle/>
        <a:p>
          <a:pPr latinLnBrk="1"/>
          <a:endParaRPr lang="ko-KR" altLang="en-US"/>
        </a:p>
      </dgm:t>
    </dgm:pt>
    <dgm:pt modelId="{EA4C826D-55E2-4507-883E-E751CFFE7394}" type="sibTrans" cxnId="{80A0AFC0-55F7-4FD3-95A7-D5F86C82BEA9}">
      <dgm:prSet/>
      <dgm:spPr/>
      <dgm:t>
        <a:bodyPr/>
        <a:lstStyle/>
        <a:p>
          <a:pPr latinLnBrk="1"/>
          <a:endParaRPr lang="ko-KR" altLang="en-US"/>
        </a:p>
      </dgm:t>
    </dgm:pt>
    <dgm:pt modelId="{B6DCC639-DB1B-441A-B8F4-881155D6E316}">
      <dgm:prSet/>
      <dgm:spPr/>
      <dgm:t>
        <a:bodyPr/>
        <a:lstStyle/>
        <a:p>
          <a:pPr rtl="0" latinLnBrk="1"/>
          <a:r>
            <a:rPr lang="ko-KR" err="1" smtClean="0"/>
            <a:t>안드로이드</a:t>
          </a:r>
          <a:r>
            <a:rPr lang="ko-KR" smtClean="0"/>
            <a:t> 어플리케이션의 구성요소</a:t>
          </a:r>
          <a:endParaRPr lang="en-US"/>
        </a:p>
      </dgm:t>
    </dgm:pt>
    <dgm:pt modelId="{0143077C-924A-4E17-91E3-148B31A7D6FC}" type="parTrans" cxnId="{4EDEB5BC-AFD3-413E-B0AA-3FA4BEEDE7D1}">
      <dgm:prSet/>
      <dgm:spPr/>
      <dgm:t>
        <a:bodyPr/>
        <a:lstStyle/>
        <a:p>
          <a:pPr latinLnBrk="1"/>
          <a:endParaRPr lang="ko-KR" altLang="en-US"/>
        </a:p>
      </dgm:t>
    </dgm:pt>
    <dgm:pt modelId="{9F7F82B3-9CD2-48B4-B95F-A9404C28B739}" type="sibTrans" cxnId="{4EDEB5BC-AFD3-413E-B0AA-3FA4BEEDE7D1}">
      <dgm:prSet/>
      <dgm:spPr/>
      <dgm:t>
        <a:bodyPr/>
        <a:lstStyle/>
        <a:p>
          <a:pPr latinLnBrk="1"/>
          <a:endParaRPr lang="ko-KR" altLang="en-US"/>
        </a:p>
      </dgm:t>
    </dgm:pt>
    <dgm:pt modelId="{39A8D09A-2DF2-41C7-B002-54D6577868CB}">
      <dgm:prSet/>
      <dgm:spPr/>
      <dgm:t>
        <a:bodyPr/>
        <a:lstStyle/>
        <a:p>
          <a:pPr rtl="0" latinLnBrk="1"/>
          <a:r>
            <a:rPr lang="ko-KR" err="1" smtClean="0"/>
            <a:t>액티비티의</a:t>
          </a:r>
          <a:r>
            <a:rPr lang="ko-KR" smtClean="0"/>
            <a:t> 생애주기 </a:t>
          </a:r>
          <a:r>
            <a:rPr lang="en-US" smtClean="0"/>
            <a:t>(Activity Lifecycle)</a:t>
          </a:r>
          <a:endParaRPr lang="ko-KR"/>
        </a:p>
      </dgm:t>
    </dgm:pt>
    <dgm:pt modelId="{EFDF6EB5-3D42-4ACB-9171-CCB8C92ED87F}" type="parTrans" cxnId="{F4E5C3B9-778B-46A6-8EDE-F0226F5D4677}">
      <dgm:prSet/>
      <dgm:spPr/>
      <dgm:t>
        <a:bodyPr/>
        <a:lstStyle/>
        <a:p>
          <a:pPr latinLnBrk="1"/>
          <a:endParaRPr lang="ko-KR" altLang="en-US"/>
        </a:p>
      </dgm:t>
    </dgm:pt>
    <dgm:pt modelId="{CE0C4868-954D-43E7-B9EB-944342BF3D5A}" type="sibTrans" cxnId="{F4E5C3B9-778B-46A6-8EDE-F0226F5D4677}">
      <dgm:prSet/>
      <dgm:spPr/>
      <dgm:t>
        <a:bodyPr/>
        <a:lstStyle/>
        <a:p>
          <a:pPr latinLnBrk="1"/>
          <a:endParaRPr lang="ko-KR" altLang="en-US"/>
        </a:p>
      </dgm:t>
    </dgm:pt>
    <dgm:pt modelId="{65CFA38D-232D-452A-ADBA-A5B89D26E554}">
      <dgm:prSet/>
      <dgm:spPr/>
      <dgm:t>
        <a:bodyPr/>
        <a:lstStyle/>
        <a:p>
          <a:pPr rtl="0" latinLnBrk="1"/>
          <a:r>
            <a:rPr lang="en-US" smtClean="0"/>
            <a:t>Exercises</a:t>
          </a:r>
          <a:endParaRPr lang="ko-KR"/>
        </a:p>
      </dgm:t>
    </dgm:pt>
    <dgm:pt modelId="{ECC532B5-E2D9-4071-8C79-97FCC499031D}" type="parTrans" cxnId="{1A441C2C-9A2A-4131-965B-86CF669D1D35}">
      <dgm:prSet/>
      <dgm:spPr/>
      <dgm:t>
        <a:bodyPr/>
        <a:lstStyle/>
        <a:p>
          <a:pPr latinLnBrk="1"/>
          <a:endParaRPr lang="ko-KR" altLang="en-US"/>
        </a:p>
      </dgm:t>
    </dgm:pt>
    <dgm:pt modelId="{60EF9FC7-3B4D-4962-9FCB-F371B5F188C3}" type="sibTrans" cxnId="{1A441C2C-9A2A-4131-965B-86CF669D1D35}">
      <dgm:prSet/>
      <dgm:spPr/>
      <dgm:t>
        <a:bodyPr/>
        <a:lstStyle/>
        <a:p>
          <a:pPr latinLnBrk="1"/>
          <a:endParaRPr lang="ko-KR" altLang="en-US"/>
        </a:p>
      </dgm:t>
    </dgm:pt>
    <dgm:pt modelId="{52EB3A0E-F212-4181-BDD6-87C913A6A890}">
      <dgm:prSet/>
      <dgm:spPr/>
      <dgm:t>
        <a:bodyPr/>
        <a:lstStyle/>
        <a:p>
          <a:pPr rtl="0" latinLnBrk="1"/>
          <a:r>
            <a:rPr lang="ko-KR" altLang="en-US" smtClean="0"/>
            <a:t>새</a:t>
          </a:r>
          <a:r>
            <a:rPr lang="en-US" smtClean="0"/>
            <a:t> </a:t>
          </a:r>
          <a:r>
            <a:rPr lang="ko-KR" smtClean="0"/>
            <a:t>프로젝트 생성</a:t>
          </a:r>
          <a:r>
            <a:rPr lang="en-US" smtClean="0"/>
            <a:t> /</a:t>
          </a:r>
          <a:r>
            <a:rPr lang="ko-KR" smtClean="0"/>
            <a:t> 생성 파일 분석</a:t>
          </a:r>
          <a:endParaRPr lang="en-US"/>
        </a:p>
      </dgm:t>
    </dgm:pt>
    <dgm:pt modelId="{64B71A57-C41F-47EC-B02F-B60B703D3CA8}" type="parTrans" cxnId="{62B9C766-89B0-4139-B285-4EA77CDD0EEC}">
      <dgm:prSet/>
      <dgm:spPr/>
      <dgm:t>
        <a:bodyPr/>
        <a:lstStyle/>
        <a:p>
          <a:pPr latinLnBrk="1"/>
          <a:endParaRPr lang="ko-KR" altLang="en-US"/>
        </a:p>
      </dgm:t>
    </dgm:pt>
    <dgm:pt modelId="{29F8BDFA-827E-4D94-B980-9FB261EF1135}" type="sibTrans" cxnId="{62B9C766-89B0-4139-B285-4EA77CDD0EEC}">
      <dgm:prSet/>
      <dgm:spPr/>
      <dgm:t>
        <a:bodyPr/>
        <a:lstStyle/>
        <a:p>
          <a:pPr latinLnBrk="1"/>
          <a:endParaRPr lang="ko-KR" altLang="en-US"/>
        </a:p>
      </dgm:t>
    </dgm:pt>
    <dgm:pt modelId="{DD3EC754-66C7-4815-BF73-C72243B742FC}">
      <dgm:prSet/>
      <dgm:spPr/>
      <dgm:t>
        <a:bodyPr/>
        <a:lstStyle/>
        <a:p>
          <a:pPr rtl="0" latinLnBrk="1"/>
          <a:r>
            <a:rPr lang="en-US" smtClean="0"/>
            <a:t>Hello, Android </a:t>
          </a:r>
          <a:r>
            <a:rPr lang="ko-KR" smtClean="0"/>
            <a:t>프로젝트 코드 분석</a:t>
          </a:r>
          <a:endParaRPr lang="en-US"/>
        </a:p>
      </dgm:t>
    </dgm:pt>
    <dgm:pt modelId="{D80F5BD8-214C-490E-9070-D113EBCF013E}" type="parTrans" cxnId="{E9E4293C-7B9E-4345-BECA-645E21DB69C0}">
      <dgm:prSet/>
      <dgm:spPr/>
      <dgm:t>
        <a:bodyPr/>
        <a:lstStyle/>
        <a:p>
          <a:pPr latinLnBrk="1"/>
          <a:endParaRPr lang="ko-KR" altLang="en-US"/>
        </a:p>
      </dgm:t>
    </dgm:pt>
    <dgm:pt modelId="{F7853947-B046-42BB-A79C-31F2445A45CD}" type="sibTrans" cxnId="{E9E4293C-7B9E-4345-BECA-645E21DB69C0}">
      <dgm:prSet/>
      <dgm:spPr/>
      <dgm:t>
        <a:bodyPr/>
        <a:lstStyle/>
        <a:p>
          <a:pPr latinLnBrk="1"/>
          <a:endParaRPr lang="ko-KR" altLang="en-US"/>
        </a:p>
      </dgm:t>
    </dgm:pt>
    <dgm:pt modelId="{2C0F5136-FA6F-451D-9F76-4130DF7399C4}">
      <dgm:prSet/>
      <dgm:spPr/>
      <dgm:t>
        <a:bodyPr/>
        <a:lstStyle/>
        <a:p>
          <a:pPr rtl="0" latinLnBrk="1"/>
          <a:r>
            <a:rPr lang="en-US" smtClean="0"/>
            <a:t>Layout </a:t>
          </a:r>
          <a:r>
            <a:rPr lang="ko-KR" smtClean="0"/>
            <a:t>파일을 이용한 </a:t>
          </a:r>
          <a:r>
            <a:rPr lang="ko-KR" err="1" smtClean="0"/>
            <a:t>액티비티</a:t>
          </a:r>
          <a:r>
            <a:rPr lang="ko-KR" smtClean="0"/>
            <a:t> 화면 구성</a:t>
          </a:r>
          <a:endParaRPr lang="en-US"/>
        </a:p>
      </dgm:t>
    </dgm:pt>
    <dgm:pt modelId="{B4CCB2B0-8EC9-4F5F-97A0-AE8300202DFE}" type="parTrans" cxnId="{9ED8D8AE-E3C8-4CB4-9359-51F2AF7C71C1}">
      <dgm:prSet/>
      <dgm:spPr/>
      <dgm:t>
        <a:bodyPr/>
        <a:lstStyle/>
        <a:p>
          <a:pPr latinLnBrk="1"/>
          <a:endParaRPr lang="ko-KR" altLang="en-US"/>
        </a:p>
      </dgm:t>
    </dgm:pt>
    <dgm:pt modelId="{676BC6C5-82CE-4C83-8EAC-F9F1951F2504}" type="sibTrans" cxnId="{9ED8D8AE-E3C8-4CB4-9359-51F2AF7C71C1}">
      <dgm:prSet/>
      <dgm:spPr/>
      <dgm:t>
        <a:bodyPr/>
        <a:lstStyle/>
        <a:p>
          <a:pPr latinLnBrk="1"/>
          <a:endParaRPr lang="ko-KR" altLang="en-US"/>
        </a:p>
      </dgm:t>
    </dgm:pt>
    <dgm:pt modelId="{B60633EA-B2A0-4086-BECB-9611E0B32164}">
      <dgm:prSet/>
      <dgm:spPr/>
      <dgm:t>
        <a:bodyPr/>
        <a:lstStyle/>
        <a:p>
          <a:pPr rtl="0" latinLnBrk="1"/>
          <a:r>
            <a:rPr lang="en-US" smtClean="0"/>
            <a:t>Java Code</a:t>
          </a:r>
          <a:r>
            <a:rPr lang="ko-KR" smtClean="0"/>
            <a:t>를 이용한 </a:t>
          </a:r>
          <a:r>
            <a:rPr lang="ko-KR" err="1" smtClean="0"/>
            <a:t>액티비티</a:t>
          </a:r>
          <a:r>
            <a:rPr lang="ko-KR" smtClean="0"/>
            <a:t> 화면 구성</a:t>
          </a:r>
          <a:endParaRPr lang="en-US"/>
        </a:p>
      </dgm:t>
    </dgm:pt>
    <dgm:pt modelId="{9125B235-17CA-4502-BC5E-FEA07AF60489}" type="parTrans" cxnId="{9B986721-A855-4A06-AF2A-4A7DA8BDAE6B}">
      <dgm:prSet/>
      <dgm:spPr/>
      <dgm:t>
        <a:bodyPr/>
        <a:lstStyle/>
        <a:p>
          <a:pPr latinLnBrk="1"/>
          <a:endParaRPr lang="ko-KR" altLang="en-US"/>
        </a:p>
      </dgm:t>
    </dgm:pt>
    <dgm:pt modelId="{32BFB489-80AC-464A-8480-BFE323D0897E}" type="sibTrans" cxnId="{9B986721-A855-4A06-AF2A-4A7DA8BDAE6B}">
      <dgm:prSet/>
      <dgm:spPr/>
      <dgm:t>
        <a:bodyPr/>
        <a:lstStyle/>
        <a:p>
          <a:pPr latinLnBrk="1"/>
          <a:endParaRPr lang="ko-KR" altLang="en-US"/>
        </a:p>
      </dgm:t>
    </dgm:pt>
    <dgm:pt modelId="{8FBFD985-5CA9-4B40-B5BF-EE8E0377F53D}">
      <dgm:prSet/>
      <dgm:spPr/>
      <dgm:t>
        <a:bodyPr/>
        <a:lstStyle/>
        <a:p>
          <a:pPr rtl="0" latinLnBrk="1"/>
          <a:r>
            <a:rPr lang="ko-KR" err="1" smtClean="0"/>
            <a:t>인텐트를</a:t>
          </a:r>
          <a:r>
            <a:rPr lang="ko-KR" smtClean="0"/>
            <a:t> 이용하여 다른 </a:t>
          </a:r>
          <a:r>
            <a:rPr lang="ko-KR" err="1" smtClean="0"/>
            <a:t>액티비티</a:t>
          </a:r>
          <a:r>
            <a:rPr lang="ko-KR" smtClean="0"/>
            <a:t> 호출하기</a:t>
          </a:r>
          <a:endParaRPr lang="en-US"/>
        </a:p>
      </dgm:t>
    </dgm:pt>
    <dgm:pt modelId="{7E30E473-7B21-442D-83F2-634DBA877539}" type="parTrans" cxnId="{0A3046AE-E805-4D88-A0A0-6E048FD96427}">
      <dgm:prSet/>
      <dgm:spPr/>
      <dgm:t>
        <a:bodyPr/>
        <a:lstStyle/>
        <a:p>
          <a:pPr latinLnBrk="1"/>
          <a:endParaRPr lang="ko-KR" altLang="en-US"/>
        </a:p>
      </dgm:t>
    </dgm:pt>
    <dgm:pt modelId="{3D1B539B-1B2A-4A35-A900-13E7B37A8E44}" type="sibTrans" cxnId="{0A3046AE-E805-4D88-A0A0-6E048FD96427}">
      <dgm:prSet/>
      <dgm:spPr/>
      <dgm:t>
        <a:bodyPr/>
        <a:lstStyle/>
        <a:p>
          <a:pPr latinLnBrk="1"/>
          <a:endParaRPr lang="ko-KR" altLang="en-US"/>
        </a:p>
      </dgm:t>
    </dgm:pt>
    <dgm:pt modelId="{F905B3FE-B0D1-436B-AFA7-51FF4CCBEB64}" type="pres">
      <dgm:prSet presAssocID="{7746F903-C95F-44FA-B29C-7CD2776FE0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C77D34B-5EB8-44AA-8FD8-DD900C77CCE9}" type="pres">
      <dgm:prSet presAssocID="{A3C22BF5-D99D-452F-87FF-D4602BFF4E6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CBC628C-045C-4D76-8C4E-681C6D853761}" type="pres">
      <dgm:prSet presAssocID="{A3C22BF5-D99D-452F-87FF-D4602BFF4E6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B4EF6BB-FC0A-4CE5-9FF6-D732C9B9865A}" type="pres">
      <dgm:prSet presAssocID="{65CFA38D-232D-452A-ADBA-A5B89D26E55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2CBF51A-9C4B-417C-9A8F-A7C33A8DCB39}" type="pres">
      <dgm:prSet presAssocID="{65CFA38D-232D-452A-ADBA-A5B89D26E55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0A0AFC0-55F7-4FD3-95A7-D5F86C82BEA9}" srcId="{7746F903-C95F-44FA-B29C-7CD2776FE0C0}" destId="{A3C22BF5-D99D-452F-87FF-D4602BFF4E65}" srcOrd="0" destOrd="0" parTransId="{240F64CF-9081-42B9-A43B-D6D309FE24EC}" sibTransId="{EA4C826D-55E2-4507-883E-E751CFFE7394}"/>
    <dgm:cxn modelId="{E7162A6F-3CC9-41D8-8F16-45EDA97F155E}" type="presOf" srcId="{2C0F5136-FA6F-451D-9F76-4130DF7399C4}" destId="{42CBF51A-9C4B-417C-9A8F-A7C33A8DCB39}" srcOrd="0" destOrd="2" presId="urn:microsoft.com/office/officeart/2005/8/layout/vList2"/>
    <dgm:cxn modelId="{0A3046AE-E805-4D88-A0A0-6E048FD96427}" srcId="{65CFA38D-232D-452A-ADBA-A5B89D26E554}" destId="{8FBFD985-5CA9-4B40-B5BF-EE8E0377F53D}" srcOrd="2" destOrd="0" parTransId="{7E30E473-7B21-442D-83F2-634DBA877539}" sibTransId="{3D1B539B-1B2A-4A35-A900-13E7B37A8E44}"/>
    <dgm:cxn modelId="{4EDEB5BC-AFD3-413E-B0AA-3FA4BEEDE7D1}" srcId="{A3C22BF5-D99D-452F-87FF-D4602BFF4E65}" destId="{B6DCC639-DB1B-441A-B8F4-881155D6E316}" srcOrd="0" destOrd="0" parTransId="{0143077C-924A-4E17-91E3-148B31A7D6FC}" sibTransId="{9F7F82B3-9CD2-48B4-B95F-A9404C28B739}"/>
    <dgm:cxn modelId="{BE84F314-1EBF-4E88-8350-CEC71FE1AE84}" type="presOf" srcId="{8FBFD985-5CA9-4B40-B5BF-EE8E0377F53D}" destId="{42CBF51A-9C4B-417C-9A8F-A7C33A8DCB39}" srcOrd="0" destOrd="4" presId="urn:microsoft.com/office/officeart/2005/8/layout/vList2"/>
    <dgm:cxn modelId="{9B986721-A855-4A06-AF2A-4A7DA8BDAE6B}" srcId="{DD3EC754-66C7-4815-BF73-C72243B742FC}" destId="{B60633EA-B2A0-4086-BECB-9611E0B32164}" srcOrd="1" destOrd="0" parTransId="{9125B235-17CA-4502-BC5E-FEA07AF60489}" sibTransId="{32BFB489-80AC-464A-8480-BFE323D0897E}"/>
    <dgm:cxn modelId="{5AEFF02C-D773-4B35-83F1-A6AA3CFC5DD6}" type="presOf" srcId="{39A8D09A-2DF2-41C7-B002-54D6577868CB}" destId="{6CBC628C-045C-4D76-8C4E-681C6D853761}" srcOrd="0" destOrd="1" presId="urn:microsoft.com/office/officeart/2005/8/layout/vList2"/>
    <dgm:cxn modelId="{5C6EC105-BFF5-491D-8C30-3FD057F9F304}" type="presOf" srcId="{A3C22BF5-D99D-452F-87FF-D4602BFF4E65}" destId="{AC77D34B-5EB8-44AA-8FD8-DD900C77CCE9}" srcOrd="0" destOrd="0" presId="urn:microsoft.com/office/officeart/2005/8/layout/vList2"/>
    <dgm:cxn modelId="{F804DC47-8AF3-4E38-9549-810882D074B6}" type="presOf" srcId="{52EB3A0E-F212-4181-BDD6-87C913A6A890}" destId="{42CBF51A-9C4B-417C-9A8F-A7C33A8DCB39}" srcOrd="0" destOrd="0" presId="urn:microsoft.com/office/officeart/2005/8/layout/vList2"/>
    <dgm:cxn modelId="{273CFBF1-47EF-4635-9D3C-1862135C774B}" type="presOf" srcId="{DD3EC754-66C7-4815-BF73-C72243B742FC}" destId="{42CBF51A-9C4B-417C-9A8F-A7C33A8DCB39}" srcOrd="0" destOrd="1" presId="urn:microsoft.com/office/officeart/2005/8/layout/vList2"/>
    <dgm:cxn modelId="{DF24E49E-E87C-468F-AFC1-10958B5FD3A4}" type="presOf" srcId="{B60633EA-B2A0-4086-BECB-9611E0B32164}" destId="{42CBF51A-9C4B-417C-9A8F-A7C33A8DCB39}" srcOrd="0" destOrd="3" presId="urn:microsoft.com/office/officeart/2005/8/layout/vList2"/>
    <dgm:cxn modelId="{F4E5C3B9-778B-46A6-8EDE-F0226F5D4677}" srcId="{A3C22BF5-D99D-452F-87FF-D4602BFF4E65}" destId="{39A8D09A-2DF2-41C7-B002-54D6577868CB}" srcOrd="1" destOrd="0" parTransId="{EFDF6EB5-3D42-4ACB-9171-CCB8C92ED87F}" sibTransId="{CE0C4868-954D-43E7-B9EB-944342BF3D5A}"/>
    <dgm:cxn modelId="{7E0657FD-2074-430D-9381-E35B77344601}" type="presOf" srcId="{65CFA38D-232D-452A-ADBA-A5B89D26E554}" destId="{2B4EF6BB-FC0A-4CE5-9FF6-D732C9B9865A}" srcOrd="0" destOrd="0" presId="urn:microsoft.com/office/officeart/2005/8/layout/vList2"/>
    <dgm:cxn modelId="{2DBC3FD0-363F-4440-9EA1-53BB04A43860}" type="presOf" srcId="{B6DCC639-DB1B-441A-B8F4-881155D6E316}" destId="{6CBC628C-045C-4D76-8C4E-681C6D853761}" srcOrd="0" destOrd="0" presId="urn:microsoft.com/office/officeart/2005/8/layout/vList2"/>
    <dgm:cxn modelId="{167C392B-B85F-4146-9038-77A965274A2D}" type="presOf" srcId="{7746F903-C95F-44FA-B29C-7CD2776FE0C0}" destId="{F905B3FE-B0D1-436B-AFA7-51FF4CCBEB64}" srcOrd="0" destOrd="0" presId="urn:microsoft.com/office/officeart/2005/8/layout/vList2"/>
    <dgm:cxn modelId="{1A441C2C-9A2A-4131-965B-86CF669D1D35}" srcId="{7746F903-C95F-44FA-B29C-7CD2776FE0C0}" destId="{65CFA38D-232D-452A-ADBA-A5B89D26E554}" srcOrd="1" destOrd="0" parTransId="{ECC532B5-E2D9-4071-8C79-97FCC499031D}" sibTransId="{60EF9FC7-3B4D-4962-9FCB-F371B5F188C3}"/>
    <dgm:cxn modelId="{E9E4293C-7B9E-4345-BECA-645E21DB69C0}" srcId="{65CFA38D-232D-452A-ADBA-A5B89D26E554}" destId="{DD3EC754-66C7-4815-BF73-C72243B742FC}" srcOrd="1" destOrd="0" parTransId="{D80F5BD8-214C-490E-9070-D113EBCF013E}" sibTransId="{F7853947-B046-42BB-A79C-31F2445A45CD}"/>
    <dgm:cxn modelId="{9ED8D8AE-E3C8-4CB4-9359-51F2AF7C71C1}" srcId="{DD3EC754-66C7-4815-BF73-C72243B742FC}" destId="{2C0F5136-FA6F-451D-9F76-4130DF7399C4}" srcOrd="0" destOrd="0" parTransId="{B4CCB2B0-8EC9-4F5F-97A0-AE8300202DFE}" sibTransId="{676BC6C5-82CE-4C83-8EAC-F9F1951F2504}"/>
    <dgm:cxn modelId="{62B9C766-89B0-4139-B285-4EA77CDD0EEC}" srcId="{65CFA38D-232D-452A-ADBA-A5B89D26E554}" destId="{52EB3A0E-F212-4181-BDD6-87C913A6A890}" srcOrd="0" destOrd="0" parTransId="{64B71A57-C41F-47EC-B02F-B60B703D3CA8}" sibTransId="{29F8BDFA-827E-4D94-B980-9FB261EF1135}"/>
    <dgm:cxn modelId="{95056962-08B7-427C-9109-163143FB6B26}" type="presParOf" srcId="{F905B3FE-B0D1-436B-AFA7-51FF4CCBEB64}" destId="{AC77D34B-5EB8-44AA-8FD8-DD900C77CCE9}" srcOrd="0" destOrd="0" presId="urn:microsoft.com/office/officeart/2005/8/layout/vList2"/>
    <dgm:cxn modelId="{733DE349-2E34-4E11-B059-8E971C4AD1ED}" type="presParOf" srcId="{F905B3FE-B0D1-436B-AFA7-51FF4CCBEB64}" destId="{6CBC628C-045C-4D76-8C4E-681C6D853761}" srcOrd="1" destOrd="0" presId="urn:microsoft.com/office/officeart/2005/8/layout/vList2"/>
    <dgm:cxn modelId="{35EA01A4-B9D6-4A2C-B3F7-5A1CBCD77217}" type="presParOf" srcId="{F905B3FE-B0D1-436B-AFA7-51FF4CCBEB64}" destId="{2B4EF6BB-FC0A-4CE5-9FF6-D732C9B9865A}" srcOrd="2" destOrd="0" presId="urn:microsoft.com/office/officeart/2005/8/layout/vList2"/>
    <dgm:cxn modelId="{D8218E05-D872-40DB-A75B-52148D3378C5}" type="presParOf" srcId="{F905B3FE-B0D1-436B-AFA7-51FF4CCBEB64}" destId="{42CBF51A-9C4B-417C-9A8F-A7C33A8DCB39}" srcOrd="3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81F390-B4A6-4F2F-99BB-303B7FECEFF7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2" csCatId="colorful" phldr="1"/>
      <dgm:spPr/>
    </dgm:pt>
    <dgm:pt modelId="{88E61BBA-8D8A-4220-A96A-EF77AF331E9D}">
      <dgm:prSet phldrT="[텍스트]"/>
      <dgm:spPr>
        <a:solidFill>
          <a:srgbClr val="C00000"/>
        </a:solidFill>
      </dgm:spPr>
      <dgm:t>
        <a:bodyPr/>
        <a:lstStyle/>
        <a:p>
          <a:pPr latinLnBrk="1"/>
          <a:r>
            <a:rPr lang="en-US" altLang="ko-KR" smtClean="0"/>
            <a:t>Java Code</a:t>
          </a:r>
          <a:endParaRPr lang="ko-KR" altLang="en-US"/>
        </a:p>
      </dgm:t>
    </dgm:pt>
    <dgm:pt modelId="{014E285C-4ADE-46BB-A46B-57A8857FB71E}" type="parTrans" cxnId="{3013A223-22E9-41A5-A75C-44AF066A3F63}">
      <dgm:prSet/>
      <dgm:spPr/>
      <dgm:t>
        <a:bodyPr/>
        <a:lstStyle/>
        <a:p>
          <a:pPr latinLnBrk="1"/>
          <a:endParaRPr lang="ko-KR" altLang="en-US"/>
        </a:p>
      </dgm:t>
    </dgm:pt>
    <dgm:pt modelId="{C9904360-90CA-4654-8FFA-47E45D79EDBA}" type="sibTrans" cxnId="{3013A223-22E9-41A5-A75C-44AF066A3F63}">
      <dgm:prSet/>
      <dgm:spPr>
        <a:solidFill>
          <a:schemeClr val="bg1">
            <a:lumMod val="50000"/>
            <a:lumOff val="50000"/>
          </a:schemeClr>
        </a:solidFill>
      </dgm:spPr>
      <dgm:t>
        <a:bodyPr/>
        <a:lstStyle/>
        <a:p>
          <a:pPr latinLnBrk="1"/>
          <a:endParaRPr lang="ko-KR" altLang="en-US"/>
        </a:p>
      </dgm:t>
    </dgm:pt>
    <dgm:pt modelId="{E4B0AECB-4B44-40F5-9992-754B37220FEF}">
      <dgm:prSet phldrT="[텍스트]"/>
      <dgm:spPr>
        <a:solidFill>
          <a:schemeClr val="tx2">
            <a:lumMod val="25000"/>
          </a:schemeClr>
        </a:solidFill>
      </dgm:spPr>
      <dgm:t>
        <a:bodyPr/>
        <a:lstStyle/>
        <a:p>
          <a:pPr latinLnBrk="1"/>
          <a:r>
            <a:rPr lang="en-US" altLang="ko-KR" smtClean="0"/>
            <a:t>Layout </a:t>
          </a:r>
          <a:endParaRPr lang="ko-KR" altLang="en-US"/>
        </a:p>
      </dgm:t>
    </dgm:pt>
    <dgm:pt modelId="{257D9B80-880E-41E6-9E17-CB00B104A540}" type="parTrans" cxnId="{F786E6A7-E679-46FE-B7EF-E25899D11351}">
      <dgm:prSet/>
      <dgm:spPr/>
      <dgm:t>
        <a:bodyPr/>
        <a:lstStyle/>
        <a:p>
          <a:pPr latinLnBrk="1"/>
          <a:endParaRPr lang="ko-KR" altLang="en-US"/>
        </a:p>
      </dgm:t>
    </dgm:pt>
    <dgm:pt modelId="{AF6EAF8B-A45A-4D2C-BB0E-FC7986FFE7FA}" type="sibTrans" cxnId="{F786E6A7-E679-46FE-B7EF-E25899D11351}">
      <dgm:prSet/>
      <dgm:spPr>
        <a:solidFill>
          <a:schemeClr val="tx1">
            <a:lumMod val="95000"/>
          </a:schemeClr>
        </a:solidFill>
      </dgm:spPr>
      <dgm:t>
        <a:bodyPr/>
        <a:lstStyle/>
        <a:p>
          <a:pPr latinLnBrk="1"/>
          <a:endParaRPr lang="ko-KR" altLang="en-US"/>
        </a:p>
      </dgm:t>
    </dgm:pt>
    <dgm:pt modelId="{25FC0E66-CF72-44D5-9DFA-E87C7EB81582}">
      <dgm:prSet phldrT="[텍스트]"/>
      <dgm:spPr/>
      <dgm:t>
        <a:bodyPr/>
        <a:lstStyle/>
        <a:p>
          <a:pPr latinLnBrk="1"/>
          <a:r>
            <a:rPr lang="en-US" altLang="ko-KR" smtClean="0">
              <a:solidFill>
                <a:schemeClr val="bg1">
                  <a:lumMod val="85000"/>
                  <a:lumOff val="15000"/>
                </a:schemeClr>
              </a:solidFill>
            </a:rPr>
            <a:t>Activity</a:t>
          </a:r>
          <a:endParaRPr lang="ko-KR" altLang="en-US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E4217917-8EA8-4A06-BE21-0EC615A2F8F6}" type="parTrans" cxnId="{3B94FFEE-9029-446D-AAE4-7697C3D95914}">
      <dgm:prSet/>
      <dgm:spPr/>
      <dgm:t>
        <a:bodyPr/>
        <a:lstStyle/>
        <a:p>
          <a:pPr latinLnBrk="1"/>
          <a:endParaRPr lang="ko-KR" altLang="en-US"/>
        </a:p>
      </dgm:t>
    </dgm:pt>
    <dgm:pt modelId="{9D63CA6A-0B4F-4DE3-9DCD-A848E0B7AF08}" type="sibTrans" cxnId="{3B94FFEE-9029-446D-AAE4-7697C3D95914}">
      <dgm:prSet/>
      <dgm:spPr/>
      <dgm:t>
        <a:bodyPr/>
        <a:lstStyle/>
        <a:p>
          <a:pPr latinLnBrk="1"/>
          <a:endParaRPr lang="ko-KR" altLang="en-US"/>
        </a:p>
      </dgm:t>
    </dgm:pt>
    <dgm:pt modelId="{A84D9026-D4A9-4AA8-B9EA-FF6941A3E844}" type="pres">
      <dgm:prSet presAssocID="{9D81F390-B4A6-4F2F-99BB-303B7FECEFF7}" presName="Name0" presStyleCnt="0">
        <dgm:presLayoutVars>
          <dgm:dir/>
          <dgm:resizeHandles val="exact"/>
        </dgm:presLayoutVars>
      </dgm:prSet>
      <dgm:spPr/>
    </dgm:pt>
    <dgm:pt modelId="{3451120C-1012-4F0D-B4D4-687F030B71BB}" type="pres">
      <dgm:prSet presAssocID="{9D81F390-B4A6-4F2F-99BB-303B7FECEFF7}" presName="vNodes" presStyleCnt="0"/>
      <dgm:spPr/>
    </dgm:pt>
    <dgm:pt modelId="{5684905C-2056-4E58-AD1A-4B9B62766F85}" type="pres">
      <dgm:prSet presAssocID="{88E61BBA-8D8A-4220-A96A-EF77AF331E9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AC0D97E-683B-4287-A479-B55AE3EB1A34}" type="pres">
      <dgm:prSet presAssocID="{C9904360-90CA-4654-8FFA-47E45D79EDBA}" presName="spacerT" presStyleCnt="0"/>
      <dgm:spPr/>
    </dgm:pt>
    <dgm:pt modelId="{C5C7A546-ABB3-4A31-85EE-0D0EC79EE8D0}" type="pres">
      <dgm:prSet presAssocID="{C9904360-90CA-4654-8FFA-47E45D79EDBA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27BA7F60-9857-4DEF-AD37-61BD3213ADAD}" type="pres">
      <dgm:prSet presAssocID="{C9904360-90CA-4654-8FFA-47E45D79EDBA}" presName="spacerB" presStyleCnt="0"/>
      <dgm:spPr/>
    </dgm:pt>
    <dgm:pt modelId="{ADAD8E0C-4645-4990-8EA9-7FBF30DCA0FE}" type="pres">
      <dgm:prSet presAssocID="{E4B0AECB-4B44-40F5-9992-754B37220FE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2178D24-271F-4D0E-9AB1-1B20F5E772F7}" type="pres">
      <dgm:prSet presAssocID="{9D81F390-B4A6-4F2F-99BB-303B7FECEFF7}" presName="sibTransLas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94D6A7C3-592E-41E8-801F-40BF2D00282A}" type="pres">
      <dgm:prSet presAssocID="{9D81F390-B4A6-4F2F-99BB-303B7FECEFF7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6051E47C-BA3A-4A1B-86EA-F18E64E5A8C6}" type="pres">
      <dgm:prSet presAssocID="{9D81F390-B4A6-4F2F-99BB-303B7FECEFF7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6195117-C59A-40F4-AA38-5516D7BEA3CC}" type="presOf" srcId="{AF6EAF8B-A45A-4D2C-BB0E-FC7986FFE7FA}" destId="{02178D24-271F-4D0E-9AB1-1B20F5E772F7}" srcOrd="0" destOrd="0" presId="urn:microsoft.com/office/officeart/2005/8/layout/equation2"/>
    <dgm:cxn modelId="{8411080F-9E5B-40B1-AE5E-B75528AAE0D1}" type="presOf" srcId="{9D81F390-B4A6-4F2F-99BB-303B7FECEFF7}" destId="{A84D9026-D4A9-4AA8-B9EA-FF6941A3E844}" srcOrd="0" destOrd="0" presId="urn:microsoft.com/office/officeart/2005/8/layout/equation2"/>
    <dgm:cxn modelId="{176E6F2A-CC27-44A2-A317-76865D767229}" type="presOf" srcId="{88E61BBA-8D8A-4220-A96A-EF77AF331E9D}" destId="{5684905C-2056-4E58-AD1A-4B9B62766F85}" srcOrd="0" destOrd="0" presId="urn:microsoft.com/office/officeart/2005/8/layout/equation2"/>
    <dgm:cxn modelId="{766774C1-5DE1-4AB6-A87B-9269406B7316}" type="presOf" srcId="{C9904360-90CA-4654-8FFA-47E45D79EDBA}" destId="{C5C7A546-ABB3-4A31-85EE-0D0EC79EE8D0}" srcOrd="0" destOrd="0" presId="urn:microsoft.com/office/officeart/2005/8/layout/equation2"/>
    <dgm:cxn modelId="{3013A223-22E9-41A5-A75C-44AF066A3F63}" srcId="{9D81F390-B4A6-4F2F-99BB-303B7FECEFF7}" destId="{88E61BBA-8D8A-4220-A96A-EF77AF331E9D}" srcOrd="0" destOrd="0" parTransId="{014E285C-4ADE-46BB-A46B-57A8857FB71E}" sibTransId="{C9904360-90CA-4654-8FFA-47E45D79EDBA}"/>
    <dgm:cxn modelId="{0477357C-7B1D-4024-ACBB-87BDD096C45A}" type="presOf" srcId="{AF6EAF8B-A45A-4D2C-BB0E-FC7986FFE7FA}" destId="{94D6A7C3-592E-41E8-801F-40BF2D00282A}" srcOrd="1" destOrd="0" presId="urn:microsoft.com/office/officeart/2005/8/layout/equation2"/>
    <dgm:cxn modelId="{F786E6A7-E679-46FE-B7EF-E25899D11351}" srcId="{9D81F390-B4A6-4F2F-99BB-303B7FECEFF7}" destId="{E4B0AECB-4B44-40F5-9992-754B37220FEF}" srcOrd="1" destOrd="0" parTransId="{257D9B80-880E-41E6-9E17-CB00B104A540}" sibTransId="{AF6EAF8B-A45A-4D2C-BB0E-FC7986FFE7FA}"/>
    <dgm:cxn modelId="{3B94FFEE-9029-446D-AAE4-7697C3D95914}" srcId="{9D81F390-B4A6-4F2F-99BB-303B7FECEFF7}" destId="{25FC0E66-CF72-44D5-9DFA-E87C7EB81582}" srcOrd="2" destOrd="0" parTransId="{E4217917-8EA8-4A06-BE21-0EC615A2F8F6}" sibTransId="{9D63CA6A-0B4F-4DE3-9DCD-A848E0B7AF08}"/>
    <dgm:cxn modelId="{07C80652-3338-4DEE-9C30-FE6DBC806C1F}" type="presOf" srcId="{E4B0AECB-4B44-40F5-9992-754B37220FEF}" destId="{ADAD8E0C-4645-4990-8EA9-7FBF30DCA0FE}" srcOrd="0" destOrd="0" presId="urn:microsoft.com/office/officeart/2005/8/layout/equation2"/>
    <dgm:cxn modelId="{2FD3139B-28BF-493B-A1AF-881D3AEBC488}" type="presOf" srcId="{25FC0E66-CF72-44D5-9DFA-E87C7EB81582}" destId="{6051E47C-BA3A-4A1B-86EA-F18E64E5A8C6}" srcOrd="0" destOrd="0" presId="urn:microsoft.com/office/officeart/2005/8/layout/equation2"/>
    <dgm:cxn modelId="{D634D044-3689-4B3A-B5E4-0EAD24C0E862}" type="presParOf" srcId="{A84D9026-D4A9-4AA8-B9EA-FF6941A3E844}" destId="{3451120C-1012-4F0D-B4D4-687F030B71BB}" srcOrd="0" destOrd="0" presId="urn:microsoft.com/office/officeart/2005/8/layout/equation2"/>
    <dgm:cxn modelId="{71A2D4C7-D45E-49E1-A6BD-B943238E8D1D}" type="presParOf" srcId="{3451120C-1012-4F0D-B4D4-687F030B71BB}" destId="{5684905C-2056-4E58-AD1A-4B9B62766F85}" srcOrd="0" destOrd="0" presId="urn:microsoft.com/office/officeart/2005/8/layout/equation2"/>
    <dgm:cxn modelId="{38D0B329-44E7-4B82-8066-78F265D36ECB}" type="presParOf" srcId="{3451120C-1012-4F0D-B4D4-687F030B71BB}" destId="{4AC0D97E-683B-4287-A479-B55AE3EB1A34}" srcOrd="1" destOrd="0" presId="urn:microsoft.com/office/officeart/2005/8/layout/equation2"/>
    <dgm:cxn modelId="{B01DD4CD-DF9F-48C1-AA23-FA3E4BE887B8}" type="presParOf" srcId="{3451120C-1012-4F0D-B4D4-687F030B71BB}" destId="{C5C7A546-ABB3-4A31-85EE-0D0EC79EE8D0}" srcOrd="2" destOrd="0" presId="urn:microsoft.com/office/officeart/2005/8/layout/equation2"/>
    <dgm:cxn modelId="{87499386-90FB-4172-A7A5-4ED6ABF12313}" type="presParOf" srcId="{3451120C-1012-4F0D-B4D4-687F030B71BB}" destId="{27BA7F60-9857-4DEF-AD37-61BD3213ADAD}" srcOrd="3" destOrd="0" presId="urn:microsoft.com/office/officeart/2005/8/layout/equation2"/>
    <dgm:cxn modelId="{862F986A-C6FC-4C22-8445-16110DE98BE9}" type="presParOf" srcId="{3451120C-1012-4F0D-B4D4-687F030B71BB}" destId="{ADAD8E0C-4645-4990-8EA9-7FBF30DCA0FE}" srcOrd="4" destOrd="0" presId="urn:microsoft.com/office/officeart/2005/8/layout/equation2"/>
    <dgm:cxn modelId="{C5C29C10-C95F-4288-ADAF-6363070014E6}" type="presParOf" srcId="{A84D9026-D4A9-4AA8-B9EA-FF6941A3E844}" destId="{02178D24-271F-4D0E-9AB1-1B20F5E772F7}" srcOrd="1" destOrd="0" presId="urn:microsoft.com/office/officeart/2005/8/layout/equation2"/>
    <dgm:cxn modelId="{048BF00C-F09D-46F6-B5EE-D04C5386A5F0}" type="presParOf" srcId="{02178D24-271F-4D0E-9AB1-1B20F5E772F7}" destId="{94D6A7C3-592E-41E8-801F-40BF2D00282A}" srcOrd="0" destOrd="0" presId="urn:microsoft.com/office/officeart/2005/8/layout/equation2"/>
    <dgm:cxn modelId="{D71591FD-8D94-4884-B593-9459FEDC4CDE}" type="presParOf" srcId="{A84D9026-D4A9-4AA8-B9EA-FF6941A3E844}" destId="{6051E47C-BA3A-4A1B-86EA-F18E64E5A8C6}" srcOrd="2" destOrd="0" presId="urn:microsoft.com/office/officeart/2005/8/layout/equati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BA27B5-6643-4047-9701-DB400EF2A91D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A48D2DA-C34A-43A7-8E4D-22A648ACE1FF}">
      <dgm:prSet phldrT="[텍스트]" custT="1"/>
      <dgm:spPr>
        <a:solidFill>
          <a:srgbClr val="518B21"/>
        </a:solidFill>
      </dgm:spPr>
      <dgm:t>
        <a:bodyPr/>
        <a:lstStyle/>
        <a:p>
          <a:pPr latinLnBrk="1"/>
          <a:r>
            <a:rPr lang="en-US" altLang="ko-KR" sz="3000" dirty="0" err="1" smtClean="0"/>
            <a:t>HelloAndroid</a:t>
          </a:r>
          <a:r>
            <a:rPr lang="en-US" altLang="ko-KR" sz="3000" dirty="0" smtClean="0"/>
            <a:t/>
          </a:r>
          <a:br>
            <a:rPr lang="en-US" altLang="ko-KR" sz="3000" dirty="0" smtClean="0"/>
          </a:br>
          <a:r>
            <a:rPr lang="en-US" altLang="ko-KR" sz="2500" dirty="0" err="1" smtClean="0"/>
            <a:t>startActivity</a:t>
          </a:r>
          <a:r>
            <a:rPr lang="en-US" altLang="ko-KR" sz="2500" dirty="0" smtClean="0"/>
            <a:t>()</a:t>
          </a:r>
          <a:endParaRPr lang="ko-KR" altLang="en-US" sz="2500" dirty="0"/>
        </a:p>
      </dgm:t>
    </dgm:pt>
    <dgm:pt modelId="{5B43E26B-40BE-4EA1-810F-59F5B6105E84}" type="parTrans" cxnId="{74024E31-6AB8-4419-91ED-F8E8B21A5808}">
      <dgm:prSet/>
      <dgm:spPr/>
      <dgm:t>
        <a:bodyPr/>
        <a:lstStyle/>
        <a:p>
          <a:pPr latinLnBrk="1"/>
          <a:endParaRPr lang="ko-KR" altLang="en-US"/>
        </a:p>
      </dgm:t>
    </dgm:pt>
    <dgm:pt modelId="{60E50038-4DC2-4607-9C59-3A0E612CD08F}" type="sibTrans" cxnId="{74024E31-6AB8-4419-91ED-F8E8B21A5808}">
      <dgm:prSet/>
      <dgm:spPr/>
      <dgm:t>
        <a:bodyPr/>
        <a:lstStyle/>
        <a:p>
          <a:pPr latinLnBrk="1"/>
          <a:endParaRPr lang="ko-KR" altLang="en-US"/>
        </a:p>
      </dgm:t>
    </dgm:pt>
    <dgm:pt modelId="{2945A802-4C26-4771-8C1B-7134AC566E60}">
      <dgm:prSet phldrT="[텍스트]" custT="1"/>
      <dgm:spPr>
        <a:solidFill>
          <a:schemeClr val="tx2">
            <a:lumMod val="25000"/>
          </a:schemeClr>
        </a:solidFill>
      </dgm:spPr>
      <dgm:t>
        <a:bodyPr/>
        <a:lstStyle/>
        <a:p>
          <a:pPr latinLnBrk="1"/>
          <a:r>
            <a:rPr lang="en-US" altLang="ko-KR" sz="3400" smtClean="0"/>
            <a:t>Activity2</a:t>
          </a:r>
          <a:br>
            <a:rPr lang="en-US" altLang="ko-KR" sz="3400" smtClean="0"/>
          </a:br>
          <a:r>
            <a:rPr lang="en-US" altLang="ko-KR" sz="2500" smtClean="0"/>
            <a:t>finish()</a:t>
          </a:r>
          <a:endParaRPr lang="ko-KR" altLang="en-US" sz="2500"/>
        </a:p>
      </dgm:t>
    </dgm:pt>
    <dgm:pt modelId="{6ECE7521-66A5-4F9F-B9E0-2147FB4873A4}" type="parTrans" cxnId="{C55B89AB-6750-402E-AF93-C9C8E80553E1}">
      <dgm:prSet/>
      <dgm:spPr/>
      <dgm:t>
        <a:bodyPr/>
        <a:lstStyle/>
        <a:p>
          <a:pPr latinLnBrk="1"/>
          <a:endParaRPr lang="ko-KR" altLang="en-US"/>
        </a:p>
      </dgm:t>
    </dgm:pt>
    <dgm:pt modelId="{CC4182B9-A277-426A-9DED-9CF6FAEC73AD}" type="sibTrans" cxnId="{C55B89AB-6750-402E-AF93-C9C8E80553E1}">
      <dgm:prSet/>
      <dgm:spPr/>
      <dgm:t>
        <a:bodyPr/>
        <a:lstStyle/>
        <a:p>
          <a:pPr latinLnBrk="1"/>
          <a:endParaRPr lang="ko-KR" altLang="en-US"/>
        </a:p>
      </dgm:t>
    </dgm:pt>
    <dgm:pt modelId="{7CB0CEFB-23D5-4F07-A014-098E6EEED343}" type="pres">
      <dgm:prSet presAssocID="{5BBA27B5-6643-4047-9701-DB400EF2A9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AFA5FAB-8DC8-4694-80BB-A2C31F2DC43C}" type="pres">
      <dgm:prSet presAssocID="{5BBA27B5-6643-4047-9701-DB400EF2A91D}" presName="node1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0E77607-B881-495D-BD84-D6D9108585F0}" type="pres">
      <dgm:prSet presAssocID="{5BBA27B5-6643-4047-9701-DB400EF2A91D}" presName="sibTrans" presStyleLbl="bgShp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D604DD02-455A-4D43-9F92-D59709934A9B}" type="pres">
      <dgm:prSet presAssocID="{5BBA27B5-6643-4047-9701-DB400EF2A91D}" presName="node2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158801D-200B-469C-BE51-8B2714573C82}" type="pres">
      <dgm:prSet presAssocID="{5BBA27B5-6643-4047-9701-DB400EF2A91D}" presName="sp1" presStyleCnt="0"/>
      <dgm:spPr/>
    </dgm:pt>
    <dgm:pt modelId="{4FDBF590-2F88-41BB-8FBC-A033710AA2FC}" type="pres">
      <dgm:prSet presAssocID="{5BBA27B5-6643-4047-9701-DB400EF2A91D}" presName="sp2" presStyleCnt="0"/>
      <dgm:spPr/>
    </dgm:pt>
  </dgm:ptLst>
  <dgm:cxnLst>
    <dgm:cxn modelId="{ECB6AC0A-2EFA-48A3-B96F-46A46253F62D}" type="presOf" srcId="{5BBA27B5-6643-4047-9701-DB400EF2A91D}" destId="{7CB0CEFB-23D5-4F07-A014-098E6EEED343}" srcOrd="0" destOrd="0" presId="urn:microsoft.com/office/officeart/2005/8/layout/cycle3"/>
    <dgm:cxn modelId="{C55B89AB-6750-402E-AF93-C9C8E80553E1}" srcId="{5BBA27B5-6643-4047-9701-DB400EF2A91D}" destId="{2945A802-4C26-4771-8C1B-7134AC566E60}" srcOrd="1" destOrd="0" parTransId="{6ECE7521-66A5-4F9F-B9E0-2147FB4873A4}" sibTransId="{CC4182B9-A277-426A-9DED-9CF6FAEC73AD}"/>
    <dgm:cxn modelId="{F1659E61-E5F0-4E65-8708-F87C7FE6EF05}" type="presOf" srcId="{60E50038-4DC2-4607-9C59-3A0E612CD08F}" destId="{30E77607-B881-495D-BD84-D6D9108585F0}" srcOrd="0" destOrd="0" presId="urn:microsoft.com/office/officeart/2005/8/layout/cycle3"/>
    <dgm:cxn modelId="{74024E31-6AB8-4419-91ED-F8E8B21A5808}" srcId="{5BBA27B5-6643-4047-9701-DB400EF2A91D}" destId="{AA48D2DA-C34A-43A7-8E4D-22A648ACE1FF}" srcOrd="0" destOrd="0" parTransId="{5B43E26B-40BE-4EA1-810F-59F5B6105E84}" sibTransId="{60E50038-4DC2-4607-9C59-3A0E612CD08F}"/>
    <dgm:cxn modelId="{12A9C018-F913-4190-B820-1D88CD14A4D0}" type="presOf" srcId="{2945A802-4C26-4771-8C1B-7134AC566E60}" destId="{D604DD02-455A-4D43-9F92-D59709934A9B}" srcOrd="0" destOrd="0" presId="urn:microsoft.com/office/officeart/2005/8/layout/cycle3"/>
    <dgm:cxn modelId="{16202D77-6F56-40F2-9781-0FDD61B43EB6}" type="presOf" srcId="{AA48D2DA-C34A-43A7-8E4D-22A648ACE1FF}" destId="{3AFA5FAB-8DC8-4694-80BB-A2C31F2DC43C}" srcOrd="0" destOrd="0" presId="urn:microsoft.com/office/officeart/2005/8/layout/cycle3"/>
    <dgm:cxn modelId="{E06FBA4E-DB60-4F37-97E7-30B576CC436B}" type="presParOf" srcId="{7CB0CEFB-23D5-4F07-A014-098E6EEED343}" destId="{3AFA5FAB-8DC8-4694-80BB-A2C31F2DC43C}" srcOrd="0" destOrd="0" presId="urn:microsoft.com/office/officeart/2005/8/layout/cycle3"/>
    <dgm:cxn modelId="{2B6C50D1-F8E7-4DC7-8DB9-550E7DE44B76}" type="presParOf" srcId="{7CB0CEFB-23D5-4F07-A014-098E6EEED343}" destId="{30E77607-B881-495D-BD84-D6D9108585F0}" srcOrd="1" destOrd="0" presId="urn:microsoft.com/office/officeart/2005/8/layout/cycle3"/>
    <dgm:cxn modelId="{27BD0007-2BFA-4FE5-BE3A-4BBBC2D5A59D}" type="presParOf" srcId="{7CB0CEFB-23D5-4F07-A014-098E6EEED343}" destId="{D604DD02-455A-4D43-9F92-D59709934A9B}" srcOrd="2" destOrd="0" presId="urn:microsoft.com/office/officeart/2005/8/layout/cycle3"/>
    <dgm:cxn modelId="{F8BCC069-9FF9-476F-B37C-BC150BECDC24}" type="presParOf" srcId="{7CB0CEFB-23D5-4F07-A014-098E6EEED343}" destId="{9158801D-200B-469C-BE51-8B2714573C82}" srcOrd="3" destOrd="0" presId="urn:microsoft.com/office/officeart/2005/8/layout/cycle3"/>
    <dgm:cxn modelId="{AE4BF8A2-DA98-4DBC-B06E-3D20B2DFA8BD}" type="presParOf" srcId="{7CB0CEFB-23D5-4F07-A014-098E6EEED343}" destId="{4FDBF590-2F88-41BB-8FBC-A033710AA2FC}" srcOrd="4" destOrd="0" presId="urn:microsoft.com/office/officeart/2005/8/layout/cycle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77D34B-5EB8-44AA-8FD8-DD900C77CCE9}">
      <dsp:nvSpPr>
        <dsp:cNvPr id="0" name=""/>
        <dsp:cNvSpPr/>
      </dsp:nvSpPr>
      <dsp:spPr>
        <a:xfrm>
          <a:off x="0" y="108179"/>
          <a:ext cx="7772400" cy="57563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Android Fundamentals</a:t>
          </a:r>
          <a:endParaRPr lang="ko-KR" sz="2400" kern="1200"/>
        </a:p>
      </dsp:txBody>
      <dsp:txXfrm>
        <a:off x="0" y="108179"/>
        <a:ext cx="7772400" cy="575639"/>
      </dsp:txXfrm>
    </dsp:sp>
    <dsp:sp modelId="{6CBC628C-045C-4D76-8C4E-681C6D853761}">
      <dsp:nvSpPr>
        <dsp:cNvPr id="0" name=""/>
        <dsp:cNvSpPr/>
      </dsp:nvSpPr>
      <dsp:spPr>
        <a:xfrm>
          <a:off x="0" y="683819"/>
          <a:ext cx="7772400" cy="91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30480" rIns="170688" bIns="30480" numCol="1" spcCol="1270" anchor="t" anchorCtr="0">
          <a:noAutofit/>
        </a:bodyPr>
        <a:lstStyle/>
        <a:p>
          <a:pPr marL="171450" lvl="1" indent="-171450" algn="l" defTabSz="844550" rtl="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sz="1900" kern="1200" err="1" smtClean="0"/>
            <a:t>안드로이드</a:t>
          </a:r>
          <a:r>
            <a:rPr lang="ko-KR" sz="1900" kern="1200" smtClean="0"/>
            <a:t> 어플리케이션의 구성요소</a:t>
          </a:r>
          <a:endParaRPr lang="en-US" sz="1900" kern="1200"/>
        </a:p>
        <a:p>
          <a:pPr marL="171450" lvl="1" indent="-171450" algn="l" defTabSz="844550" rtl="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sz="1900" kern="1200" err="1" smtClean="0"/>
            <a:t>액티비티의</a:t>
          </a:r>
          <a:r>
            <a:rPr lang="ko-KR" sz="1900" kern="1200" smtClean="0"/>
            <a:t> 생애주기 </a:t>
          </a:r>
          <a:r>
            <a:rPr lang="en-US" sz="1900" kern="1200" smtClean="0"/>
            <a:t>(Activity Lifecycle)</a:t>
          </a:r>
          <a:endParaRPr lang="ko-KR" sz="1900" kern="1200"/>
        </a:p>
      </dsp:txBody>
      <dsp:txXfrm>
        <a:off x="0" y="683819"/>
        <a:ext cx="7772400" cy="919080"/>
      </dsp:txXfrm>
    </dsp:sp>
    <dsp:sp modelId="{2B4EF6BB-FC0A-4CE5-9FF6-D732C9B9865A}">
      <dsp:nvSpPr>
        <dsp:cNvPr id="0" name=""/>
        <dsp:cNvSpPr/>
      </dsp:nvSpPr>
      <dsp:spPr>
        <a:xfrm>
          <a:off x="0" y="1602899"/>
          <a:ext cx="7772400" cy="57563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Exercises</a:t>
          </a:r>
          <a:endParaRPr lang="ko-KR" sz="2400" kern="1200"/>
        </a:p>
      </dsp:txBody>
      <dsp:txXfrm>
        <a:off x="0" y="1602899"/>
        <a:ext cx="7772400" cy="575639"/>
      </dsp:txXfrm>
    </dsp:sp>
    <dsp:sp modelId="{42CBF51A-9C4B-417C-9A8F-A7C33A8DCB39}">
      <dsp:nvSpPr>
        <dsp:cNvPr id="0" name=""/>
        <dsp:cNvSpPr/>
      </dsp:nvSpPr>
      <dsp:spPr>
        <a:xfrm>
          <a:off x="0" y="2178539"/>
          <a:ext cx="7772400" cy="228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30480" rIns="170688" bIns="30480" numCol="1" spcCol="1270" anchor="t" anchorCtr="0">
          <a:noAutofit/>
        </a:bodyPr>
        <a:lstStyle/>
        <a:p>
          <a:pPr marL="171450" lvl="1" indent="-171450" algn="l" defTabSz="844550" rtl="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900" kern="1200" smtClean="0"/>
            <a:t>새</a:t>
          </a:r>
          <a:r>
            <a:rPr lang="en-US" sz="1900" kern="1200" smtClean="0"/>
            <a:t> </a:t>
          </a:r>
          <a:r>
            <a:rPr lang="ko-KR" sz="1900" kern="1200" smtClean="0"/>
            <a:t>프로젝트 생성</a:t>
          </a:r>
          <a:r>
            <a:rPr lang="en-US" sz="1900" kern="1200" smtClean="0"/>
            <a:t> /</a:t>
          </a:r>
          <a:r>
            <a:rPr lang="ko-KR" sz="1900" kern="1200" smtClean="0"/>
            <a:t> 생성 파일 분석</a:t>
          </a:r>
          <a:endParaRPr lang="en-US" sz="1900" kern="1200"/>
        </a:p>
        <a:p>
          <a:pPr marL="171450" lvl="1" indent="-171450" algn="l" defTabSz="844550" rtl="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smtClean="0"/>
            <a:t>Hello, Android </a:t>
          </a:r>
          <a:r>
            <a:rPr lang="ko-KR" sz="1900" kern="1200" smtClean="0"/>
            <a:t>프로젝트 코드 분석</a:t>
          </a:r>
          <a:endParaRPr lang="en-US" sz="1900" kern="1200"/>
        </a:p>
        <a:p>
          <a:pPr marL="342900" lvl="2" indent="-171450" algn="l" defTabSz="844550" rtl="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smtClean="0"/>
            <a:t>Layout </a:t>
          </a:r>
          <a:r>
            <a:rPr lang="ko-KR" sz="1900" kern="1200" smtClean="0"/>
            <a:t>파일을 이용한 </a:t>
          </a:r>
          <a:r>
            <a:rPr lang="ko-KR" sz="1900" kern="1200" err="1" smtClean="0"/>
            <a:t>액티비티</a:t>
          </a:r>
          <a:r>
            <a:rPr lang="ko-KR" sz="1900" kern="1200" smtClean="0"/>
            <a:t> 화면 구성</a:t>
          </a:r>
          <a:endParaRPr lang="en-US" sz="1900" kern="1200"/>
        </a:p>
        <a:p>
          <a:pPr marL="342900" lvl="2" indent="-171450" algn="l" defTabSz="844550" rtl="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smtClean="0"/>
            <a:t>Java Code</a:t>
          </a:r>
          <a:r>
            <a:rPr lang="ko-KR" sz="1900" kern="1200" smtClean="0"/>
            <a:t>를 이용한 </a:t>
          </a:r>
          <a:r>
            <a:rPr lang="ko-KR" sz="1900" kern="1200" err="1" smtClean="0"/>
            <a:t>액티비티</a:t>
          </a:r>
          <a:r>
            <a:rPr lang="ko-KR" sz="1900" kern="1200" smtClean="0"/>
            <a:t> 화면 구성</a:t>
          </a:r>
          <a:endParaRPr lang="en-US" sz="1900" kern="1200"/>
        </a:p>
        <a:p>
          <a:pPr marL="171450" lvl="1" indent="-171450" algn="l" defTabSz="844550" rtl="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sz="1900" kern="1200" err="1" smtClean="0"/>
            <a:t>인텐트를</a:t>
          </a:r>
          <a:r>
            <a:rPr lang="ko-KR" sz="1900" kern="1200" smtClean="0"/>
            <a:t> 이용하여 다른 </a:t>
          </a:r>
          <a:r>
            <a:rPr lang="ko-KR" sz="1900" kern="1200" err="1" smtClean="0"/>
            <a:t>액티비티</a:t>
          </a:r>
          <a:r>
            <a:rPr lang="ko-KR" sz="1900" kern="1200" smtClean="0"/>
            <a:t> 호출하기</a:t>
          </a:r>
          <a:endParaRPr lang="en-US" sz="1900" kern="1200"/>
        </a:p>
      </dsp:txBody>
      <dsp:txXfrm>
        <a:off x="0" y="2178539"/>
        <a:ext cx="7772400" cy="22852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84905C-2056-4E58-AD1A-4B9B62766F85}">
      <dsp:nvSpPr>
        <dsp:cNvPr id="0" name=""/>
        <dsp:cNvSpPr/>
      </dsp:nvSpPr>
      <dsp:spPr>
        <a:xfrm>
          <a:off x="474270" y="1019"/>
          <a:ext cx="1145432" cy="1145432"/>
        </a:xfrm>
        <a:prstGeom prst="ellipse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smtClean="0"/>
            <a:t>Java Code</a:t>
          </a:r>
          <a:endParaRPr lang="ko-KR" altLang="en-US" sz="2000" kern="1200"/>
        </a:p>
      </dsp:txBody>
      <dsp:txXfrm>
        <a:off x="474270" y="1019"/>
        <a:ext cx="1145432" cy="1145432"/>
      </dsp:txXfrm>
    </dsp:sp>
    <dsp:sp modelId="{C5C7A546-ABB3-4A31-85EE-0D0EC79EE8D0}">
      <dsp:nvSpPr>
        <dsp:cNvPr id="0" name=""/>
        <dsp:cNvSpPr/>
      </dsp:nvSpPr>
      <dsp:spPr>
        <a:xfrm>
          <a:off x="714811" y="1239460"/>
          <a:ext cx="664350" cy="664350"/>
        </a:xfrm>
        <a:prstGeom prst="mathPlus">
          <a:avLst/>
        </a:prstGeom>
        <a:solidFill>
          <a:schemeClr val="bg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100" kern="1200"/>
        </a:p>
      </dsp:txBody>
      <dsp:txXfrm>
        <a:off x="714811" y="1239460"/>
        <a:ext cx="664350" cy="664350"/>
      </dsp:txXfrm>
    </dsp:sp>
    <dsp:sp modelId="{ADAD8E0C-4645-4990-8EA9-7FBF30DCA0FE}">
      <dsp:nvSpPr>
        <dsp:cNvPr id="0" name=""/>
        <dsp:cNvSpPr/>
      </dsp:nvSpPr>
      <dsp:spPr>
        <a:xfrm>
          <a:off x="474270" y="1996820"/>
          <a:ext cx="1145432" cy="1145432"/>
        </a:xfrm>
        <a:prstGeom prst="ellipse">
          <a:avLst/>
        </a:prstGeom>
        <a:solidFill>
          <a:schemeClr val="tx2">
            <a:lumMod val="2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smtClean="0"/>
            <a:t>Layout </a:t>
          </a:r>
          <a:endParaRPr lang="ko-KR" altLang="en-US" sz="2000" kern="1200"/>
        </a:p>
      </dsp:txBody>
      <dsp:txXfrm>
        <a:off x="474270" y="1996820"/>
        <a:ext cx="1145432" cy="1145432"/>
      </dsp:txXfrm>
    </dsp:sp>
    <dsp:sp modelId="{02178D24-271F-4D0E-9AB1-1B20F5E772F7}">
      <dsp:nvSpPr>
        <dsp:cNvPr id="0" name=""/>
        <dsp:cNvSpPr/>
      </dsp:nvSpPr>
      <dsp:spPr>
        <a:xfrm>
          <a:off x="1791518" y="1358585"/>
          <a:ext cx="364247" cy="426100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600" kern="1200"/>
        </a:p>
      </dsp:txBody>
      <dsp:txXfrm>
        <a:off x="1791518" y="1358585"/>
        <a:ext cx="364247" cy="426100"/>
      </dsp:txXfrm>
    </dsp:sp>
    <dsp:sp modelId="{6051E47C-BA3A-4A1B-86EA-F18E64E5A8C6}">
      <dsp:nvSpPr>
        <dsp:cNvPr id="0" name=""/>
        <dsp:cNvSpPr/>
      </dsp:nvSpPr>
      <dsp:spPr>
        <a:xfrm>
          <a:off x="2306962" y="426203"/>
          <a:ext cx="2290864" cy="2290864"/>
        </a:xfrm>
        <a:prstGeom prst="ellipse">
          <a:avLst/>
        </a:prstGeom>
        <a:solidFill>
          <a:schemeClr val="accent2">
            <a:hueOff val="-17325818"/>
            <a:satOff val="15657"/>
            <a:lumOff val="176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700" kern="1200" smtClean="0">
              <a:solidFill>
                <a:schemeClr val="bg1">
                  <a:lumMod val="85000"/>
                  <a:lumOff val="15000"/>
                </a:schemeClr>
              </a:solidFill>
            </a:rPr>
            <a:t>Activity</a:t>
          </a:r>
          <a:endParaRPr lang="ko-KR" altLang="en-US" sz="3700" kern="1200">
            <a:solidFill>
              <a:schemeClr val="bg1">
                <a:lumMod val="85000"/>
                <a:lumOff val="15000"/>
              </a:schemeClr>
            </a:solidFill>
          </a:endParaRPr>
        </a:p>
      </dsp:txBody>
      <dsp:txXfrm>
        <a:off x="2306962" y="426203"/>
        <a:ext cx="2290864" cy="229086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E77607-B881-495D-BD84-D6D9108585F0}">
      <dsp:nvSpPr>
        <dsp:cNvPr id="0" name=""/>
        <dsp:cNvSpPr/>
      </dsp:nvSpPr>
      <dsp:spPr>
        <a:xfrm>
          <a:off x="690302" y="-167886"/>
          <a:ext cx="4120120" cy="4120120"/>
        </a:xfrm>
        <a:prstGeom prst="circularArrow">
          <a:avLst>
            <a:gd name="adj1" fmla="val 5310"/>
            <a:gd name="adj2" fmla="val 343918"/>
            <a:gd name="adj3" fmla="val 12695751"/>
            <a:gd name="adj4" fmla="val 18075192"/>
            <a:gd name="adj5" fmla="val 6195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FA5FAB-8DC8-4694-80BB-A2C31F2DC43C}">
      <dsp:nvSpPr>
        <dsp:cNvPr id="0" name=""/>
        <dsp:cNvSpPr/>
      </dsp:nvSpPr>
      <dsp:spPr>
        <a:xfrm>
          <a:off x="1387325" y="0"/>
          <a:ext cx="2726074" cy="1363037"/>
        </a:xfrm>
        <a:prstGeom prst="roundRect">
          <a:avLst/>
        </a:prstGeom>
        <a:solidFill>
          <a:srgbClr val="518B2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000" kern="1200" smtClean="0"/>
            <a:t>IntentExample</a:t>
          </a:r>
          <a:br>
            <a:rPr lang="en-US" altLang="ko-KR" sz="3000" kern="1200" smtClean="0"/>
          </a:br>
          <a:r>
            <a:rPr lang="en-US" altLang="ko-KR" sz="2500" kern="1200" smtClean="0"/>
            <a:t>startActivity()</a:t>
          </a:r>
          <a:endParaRPr lang="ko-KR" altLang="en-US" sz="2500" kern="1200"/>
        </a:p>
      </dsp:txBody>
      <dsp:txXfrm>
        <a:off x="1387325" y="0"/>
        <a:ext cx="2726074" cy="1363037"/>
      </dsp:txXfrm>
    </dsp:sp>
    <dsp:sp modelId="{D604DD02-455A-4D43-9F92-D59709934A9B}">
      <dsp:nvSpPr>
        <dsp:cNvPr id="0" name=""/>
        <dsp:cNvSpPr/>
      </dsp:nvSpPr>
      <dsp:spPr>
        <a:xfrm>
          <a:off x="1387325" y="2423176"/>
          <a:ext cx="2726074" cy="1363037"/>
        </a:xfrm>
        <a:prstGeom prst="roundRect">
          <a:avLst/>
        </a:prstGeom>
        <a:solidFill>
          <a:schemeClr val="tx2">
            <a:lumMod val="2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400" kern="1200" smtClean="0"/>
            <a:t>Activity2</a:t>
          </a:r>
          <a:br>
            <a:rPr lang="en-US" altLang="ko-KR" sz="3400" kern="1200" smtClean="0"/>
          </a:br>
          <a:r>
            <a:rPr lang="en-US" altLang="ko-KR" sz="2500" kern="1200" smtClean="0"/>
            <a:t>finish()</a:t>
          </a:r>
          <a:endParaRPr lang="ko-KR" altLang="en-US" sz="2500" kern="1200"/>
        </a:p>
      </dsp:txBody>
      <dsp:txXfrm>
        <a:off x="1387325" y="2423176"/>
        <a:ext cx="2726074" cy="1363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6BB79-4C12-4C38-B921-D5CF0FD0CDBE}" type="datetimeFigureOut">
              <a:rPr lang="ko-KR" altLang="en-US" smtClean="0"/>
              <a:pPr/>
              <a:t>2009-12-09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B0151-A631-4239-91F2-DD293735756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altLang="ko-KR" sz="20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B0151-A631-4239-91F2-DD293735756A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B0151-A631-4239-91F2-DD293735756A}" type="slidenum">
              <a:rPr lang="ko-KR" altLang="en-US" smtClean="0"/>
              <a:pPr/>
              <a:t>72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B0151-A631-4239-91F2-DD293735756A}" type="slidenum">
              <a:rPr lang="ko-KR" altLang="en-US" smtClean="0"/>
              <a:pPr/>
              <a:t>74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B0151-A631-4239-91F2-DD293735756A}" type="slidenum">
              <a:rPr lang="ko-KR" altLang="en-US" smtClean="0"/>
              <a:pPr/>
              <a:t>76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B0151-A631-4239-91F2-DD293735756A}" type="slidenum">
              <a:rPr lang="ko-KR" altLang="en-US" smtClean="0"/>
              <a:pPr/>
              <a:t>78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mtClean="0"/>
              <a:t>layout</a:t>
            </a:r>
            <a:r>
              <a:rPr lang="en-US" altLang="ko-KR" baseline="0" smtClean="0"/>
              <a:t> attributes </a:t>
            </a:r>
            <a:r>
              <a:rPr lang="ko-KR" altLang="en-US" baseline="0" smtClean="0"/>
              <a:t>설정 및 </a:t>
            </a:r>
            <a:r>
              <a:rPr lang="en-US" altLang="ko-KR" baseline="0" smtClean="0"/>
              <a:t>id (launchActivity)</a:t>
            </a:r>
            <a:r>
              <a:rPr lang="ko-KR" altLang="en-US" baseline="0" smtClean="0"/>
              <a:t>지정해주기</a:t>
            </a:r>
            <a:r>
              <a:rPr lang="en-US" altLang="ko-KR" baseline="0" smtClean="0"/>
              <a:t>~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B0151-A631-4239-91F2-DD293735756A}" type="slidenum">
              <a:rPr lang="ko-KR" altLang="en-US" smtClean="0"/>
              <a:pPr/>
              <a:t>79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B0151-A631-4239-91F2-DD293735756A}" type="slidenum">
              <a:rPr lang="ko-KR" altLang="en-US" smtClean="0"/>
              <a:pPr/>
              <a:t>84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finish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B0151-A631-4239-91F2-DD293735756A}" type="slidenum">
              <a:rPr lang="ko-KR" altLang="en-US" smtClean="0"/>
              <a:pPr/>
              <a:t>85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B0151-A631-4239-91F2-DD293735756A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mtClean="0"/>
              <a:t>2:00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B0151-A631-4239-91F2-DD293735756A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B0151-A631-4239-91F2-DD293735756A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B0151-A631-4239-91F2-DD293735756A}" type="slidenum">
              <a:rPr lang="ko-KR" altLang="en-US" smtClean="0"/>
              <a:pPr/>
              <a:t>42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B0151-A631-4239-91F2-DD293735756A}" type="slidenum">
              <a:rPr lang="ko-KR" altLang="en-US" smtClean="0"/>
              <a:pPr/>
              <a:t>55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B0151-A631-4239-91F2-DD293735756A}" type="slidenum">
              <a:rPr lang="ko-KR" altLang="en-US" smtClean="0"/>
              <a:pPr/>
              <a:t>57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B0151-A631-4239-91F2-DD293735756A}" type="slidenum">
              <a:rPr lang="ko-KR" altLang="en-US" smtClean="0"/>
              <a:pPr/>
              <a:t>70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B0151-A631-4239-91F2-DD293735756A}" type="slidenum">
              <a:rPr lang="ko-KR" altLang="en-US" smtClean="0"/>
              <a:pPr/>
              <a:t>71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C5094D-781F-459C-931F-CE954172980B}" type="datetime1">
              <a:rPr lang="ko-KR" altLang="en-US" smtClean="0"/>
              <a:pPr/>
              <a:t>2009-12-09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138CF1-3A77-418C-8E70-A3E7DDCE917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직사각형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0" name="직사각형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1" name="직사각형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직사각형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56" name="직사각형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직사각형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직사각형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직사각형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-83611" y="4605027"/>
            <a:ext cx="369332" cy="21815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1200" smtClean="0">
                <a:solidFill>
                  <a:schemeClr val="bg1"/>
                </a:solidFill>
              </a:rPr>
              <a:t>http://androidhuman.tistory.com</a:t>
            </a:r>
            <a:endParaRPr lang="ko-KR" alt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370A52-9C4A-4625-9DB3-4A4E9A2CBC3C}" type="datetime1">
              <a:rPr lang="ko-KR" altLang="en-US" smtClean="0"/>
              <a:pPr/>
              <a:t>2009-12-09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138CF1-3A77-418C-8E70-A3E7DDCE917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F1B97F-DD41-478A-BB3A-7D814F7ADFC8}" type="datetime1">
              <a:rPr lang="ko-KR" altLang="en-US" smtClean="0"/>
              <a:pPr/>
              <a:t>2009-12-09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138CF1-3A77-418C-8E70-A3E7DDCE917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E7AD90-24ED-49A3-8903-E79B94CB4B72}" type="datetime1">
              <a:rPr lang="ko-KR" altLang="en-US" smtClean="0"/>
              <a:pPr/>
              <a:t>2009-12-09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138CF1-3A77-418C-8E70-A3E7DDCE917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자유형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자유형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자유형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자유형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자유형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자유형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자유형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자유형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자유형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자유형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자유형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자유형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자유형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자유형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자유형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66B4A6-8E9C-4DF3-BE01-C1051EB2D667}" type="datetime1">
              <a:rPr lang="ko-KR" altLang="en-US" smtClean="0"/>
              <a:pPr/>
              <a:t>2009-12-09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138CF1-3A77-418C-8E70-A3E7DDCE917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108D08-70EC-4C33-9B5C-F039EC814214}" type="datetime1">
              <a:rPr lang="ko-KR" altLang="en-US" smtClean="0"/>
              <a:pPr/>
              <a:t>2009-12-09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138CF1-3A77-418C-8E70-A3E7DDCE917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0EE195-A805-4875-82B2-0322DA08ECD8}" type="datetime1">
              <a:rPr lang="ko-KR" altLang="en-US" smtClean="0"/>
              <a:pPr/>
              <a:t>2009-12-09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138CF1-3A77-418C-8E70-A3E7DDCE917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직사각형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8" name="직사각형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0" name="직사각형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1" name="직사각형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2" name="직사각형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직사각형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0" name="직사각형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087047-291E-47A0-9D2A-3EB57A29B115}" type="datetime1">
              <a:rPr lang="ko-KR" altLang="en-US" smtClean="0"/>
              <a:pPr/>
              <a:t>2009-12-09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138CF1-3A77-418C-8E70-A3E7DDCE917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A0ACCA-7F68-41F0-B322-E006173B7B1D}" type="datetime1">
              <a:rPr lang="ko-KR" altLang="en-US" smtClean="0"/>
              <a:pPr/>
              <a:t>2009-12-09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138CF1-3A77-418C-8E70-A3E7DDCE917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F948B2-2785-4472-9D85-A9A881767A28}" type="datetime1">
              <a:rPr lang="ko-KR" altLang="en-US" smtClean="0"/>
              <a:pPr/>
              <a:t>2009-12-09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138CF1-3A77-418C-8E70-A3E7DDCE917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직선 연결선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그룹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직선 연결선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grpSp>
        <p:nvGrpSpPr>
          <p:cNvPr id="14" name="그룹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직선 연결선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그룹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직선 연결선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B016ACC-1C2D-41E6-96E3-A6842DBFC610}" type="datetime1">
              <a:rPr lang="ko-KR" altLang="en-US" smtClean="0"/>
              <a:pPr/>
              <a:t>2009-12-09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A138CF1-3A77-418C-8E70-A3E7DDCE917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5" name="직사각형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6" name="직사각형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직사각형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3713BBA-1A3F-4D37-99B7-1B1F1D51219E}" type="datetime1">
              <a:rPr lang="ko-KR" altLang="en-US" smtClean="0"/>
              <a:pPr/>
              <a:t>2009-12-09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A138CF1-3A77-418C-8E70-A3E7DDCE917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1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1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1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veloper.android.com/reference/android/content/Inten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871550"/>
          </a:xfrm>
        </p:spPr>
        <p:txBody>
          <a:bodyPr/>
          <a:lstStyle/>
          <a:p>
            <a:r>
              <a:rPr lang="ko-KR" altLang="en-US" err="1" smtClean="0"/>
              <a:t>안드로이드</a:t>
            </a:r>
            <a:r>
              <a:rPr lang="ko-KR" altLang="en-US" smtClean="0"/>
              <a:t> 기초 실습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smtClean="0"/>
              <a:t>제 </a:t>
            </a:r>
            <a:r>
              <a:rPr lang="en-US" altLang="ko-KR" smtClean="0"/>
              <a:t>2</a:t>
            </a:r>
            <a:r>
              <a:rPr lang="ko-KR" altLang="en-US" smtClean="0"/>
              <a:t>회 </a:t>
            </a:r>
            <a:r>
              <a:rPr lang="ko-KR" altLang="en-US" err="1" smtClean="0"/>
              <a:t>안드로이드</a:t>
            </a:r>
            <a:r>
              <a:rPr lang="ko-KR" altLang="en-US" smtClean="0"/>
              <a:t> 세미나 </a:t>
            </a:r>
            <a:r>
              <a:rPr lang="en-US" altLang="ko-KR" smtClean="0"/>
              <a:t>: Track B</a:t>
            </a:r>
            <a:endParaRPr lang="ko-KR" altLang="en-US"/>
          </a:p>
        </p:txBody>
      </p:sp>
      <p:sp>
        <p:nvSpPr>
          <p:cNvPr id="4" name="부제목 2"/>
          <p:cNvSpPr txBox="1">
            <a:spLocks/>
          </p:cNvSpPr>
          <p:nvPr/>
        </p:nvSpPr>
        <p:spPr>
          <a:xfrm>
            <a:off x="4572000" y="5492140"/>
            <a:ext cx="4071966" cy="580066"/>
          </a:xfrm>
          <a:prstGeom prst="rect">
            <a:avLst/>
          </a:prstGeom>
        </p:spPr>
        <p:txBody>
          <a:bodyPr vert="horz" lIns="100584" tIns="45720" anchor="b">
            <a:normAutofit fontScale="92500" lnSpcReduction="200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김태호 </a:t>
            </a:r>
            <a:r>
              <a:rPr kumimoji="0" lang="en-US" altLang="ko-K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ko-KR" altLang="en-US" sz="2000" b="0" i="0" u="none" strike="noStrike" kern="1200" cap="none" spc="0" normalizeH="0" baseline="0" noProof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커니의</a:t>
            </a:r>
            <a:r>
              <a:rPr kumimoji="0" lang="ko-KR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2000" b="0" i="0" u="none" strike="noStrike" kern="1200" cap="none" spc="0" normalizeH="0" baseline="0" noProof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안드로이드</a:t>
            </a:r>
            <a:r>
              <a:rPr kumimoji="0" lang="ko-KR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이야기</a:t>
            </a:r>
            <a:r>
              <a:rPr kumimoji="0" lang="en-US" altLang="ko-K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lang="en-US" altLang="ko-KR" sz="2000" smtClean="0"/>
              <a:t>2009. 12. 5</a:t>
            </a:r>
            <a:endParaRPr kumimoji="0" lang="ko-KR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6000760" y="3357562"/>
            <a:ext cx="2928958" cy="2000264"/>
          </a:xfrm>
          <a:prstGeom prst="rect">
            <a:avLst/>
          </a:prstGeom>
          <a:solidFill>
            <a:srgbClr val="7F7F7F">
              <a:alpha val="40000"/>
            </a:srgb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알림</a:t>
            </a:r>
            <a:r>
              <a:rPr lang="en-US" altLang="ko-KR" sz="2000" smtClean="0"/>
              <a:t>Notification</a:t>
            </a:r>
            <a:endParaRPr lang="ko-KR" altLang="en-US" sz="20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859622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smtClean="0"/>
              <a:t>사용자에게 메시지를 전달하는데 사용</a:t>
            </a:r>
            <a:endParaRPr lang="en-US" altLang="ko-KR" smtClean="0"/>
          </a:p>
          <a:p>
            <a:r>
              <a:rPr lang="en-US" altLang="ko-KR" smtClean="0"/>
              <a:t>Notification Bar</a:t>
            </a:r>
            <a:r>
              <a:rPr lang="ko-KR" altLang="en-US" smtClean="0"/>
              <a:t>와 </a:t>
            </a:r>
            <a:r>
              <a:rPr lang="en-US" altLang="ko-KR" smtClean="0"/>
              <a:t>Notification Panel</a:t>
            </a:r>
            <a:r>
              <a:rPr lang="ko-KR" altLang="en-US" smtClean="0"/>
              <a:t>로 구성</a:t>
            </a:r>
            <a:endParaRPr lang="en-US" altLang="ko-KR" smtClean="0"/>
          </a:p>
        </p:txBody>
      </p:sp>
      <p:pic>
        <p:nvPicPr>
          <p:cNvPr id="4" name="그림 3" descr="notification_3.png"/>
          <p:cNvPicPr>
            <a:picLocks noChangeAspect="1"/>
          </p:cNvPicPr>
          <p:nvPr/>
        </p:nvPicPr>
        <p:blipFill>
          <a:blip r:embed="rId2" cstate="print"/>
          <a:srcRect b="79687"/>
          <a:stretch>
            <a:fillRect/>
          </a:stretch>
        </p:blipFill>
        <p:spPr>
          <a:xfrm>
            <a:off x="6215074" y="4453125"/>
            <a:ext cx="2500330" cy="761825"/>
          </a:xfrm>
          <a:prstGeom prst="rect">
            <a:avLst/>
          </a:prstGeom>
        </p:spPr>
      </p:pic>
      <p:pic>
        <p:nvPicPr>
          <p:cNvPr id="5" name="그림 4" descr="notifica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2786058"/>
            <a:ext cx="2524143" cy="3786214"/>
          </a:xfrm>
          <a:prstGeom prst="rect">
            <a:avLst/>
          </a:prstGeom>
        </p:spPr>
      </p:pic>
      <p:pic>
        <p:nvPicPr>
          <p:cNvPr id="6" name="그림 5" descr="notification_2.png"/>
          <p:cNvPicPr>
            <a:picLocks noChangeAspect="1"/>
          </p:cNvPicPr>
          <p:nvPr/>
        </p:nvPicPr>
        <p:blipFill>
          <a:blip r:embed="rId4" cstate="print"/>
          <a:srcRect b="79687"/>
          <a:stretch>
            <a:fillRect/>
          </a:stretch>
        </p:blipFill>
        <p:spPr>
          <a:xfrm>
            <a:off x="6215074" y="3548423"/>
            <a:ext cx="2500330" cy="761825"/>
          </a:xfrm>
          <a:prstGeom prst="rect">
            <a:avLst/>
          </a:prstGeom>
        </p:spPr>
      </p:pic>
      <p:sp>
        <p:nvSpPr>
          <p:cNvPr id="7" name="모서리가 둥근 직사각형 6"/>
          <p:cNvSpPr/>
          <p:nvPr/>
        </p:nvSpPr>
        <p:spPr>
          <a:xfrm>
            <a:off x="1071538" y="2714620"/>
            <a:ext cx="2643206" cy="285752"/>
          </a:xfrm>
          <a:prstGeom prst="roundRect">
            <a:avLst/>
          </a:prstGeom>
          <a:solidFill>
            <a:srgbClr val="3F6D19">
              <a:alpha val="5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929058" y="2714620"/>
            <a:ext cx="1694695" cy="369332"/>
          </a:xfrm>
          <a:prstGeom prst="rect">
            <a:avLst/>
          </a:prstGeom>
          <a:solidFill>
            <a:srgbClr val="7F7F7F">
              <a:alpha val="45882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ko-KR" smtClean="0"/>
              <a:t>Notification Bar</a:t>
            </a:r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1000100" y="3000372"/>
            <a:ext cx="2786082" cy="1857388"/>
          </a:xfrm>
          <a:prstGeom prst="roundRect">
            <a:avLst/>
          </a:prstGeom>
          <a:solidFill>
            <a:schemeClr val="tx2">
              <a:lumMod val="10000"/>
              <a:alpha val="52157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071934" y="3568487"/>
            <a:ext cx="1367682" cy="646331"/>
          </a:xfrm>
          <a:prstGeom prst="rect">
            <a:avLst/>
          </a:prstGeom>
          <a:solidFill>
            <a:srgbClr val="7F7F7F">
              <a:alpha val="45882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mtClean="0"/>
              <a:t>Notification </a:t>
            </a:r>
          </a:p>
          <a:p>
            <a:pPr algn="ctr"/>
            <a:r>
              <a:rPr lang="en-US" altLang="ko-KR" smtClean="0"/>
              <a:t>Panel</a:t>
            </a:r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429124" y="5572140"/>
            <a:ext cx="3786214" cy="923330"/>
          </a:xfrm>
          <a:prstGeom prst="rect">
            <a:avLst/>
          </a:prstGeom>
          <a:solidFill>
            <a:srgbClr val="7F7F7F">
              <a:alpha val="4588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mtClean="0"/>
              <a:t>Notification Bar</a:t>
            </a:r>
            <a:r>
              <a:rPr lang="ko-KR" altLang="en-US" smtClean="0"/>
              <a:t>에는</a:t>
            </a:r>
            <a:endParaRPr lang="en-US" altLang="ko-KR" smtClean="0"/>
          </a:p>
          <a:p>
            <a:pPr algn="ctr"/>
            <a:r>
              <a:rPr lang="ko-KR" altLang="en-US" smtClean="0"/>
              <a:t>여러 상태 및 메시지를 </a:t>
            </a:r>
            <a:endParaRPr lang="en-US" altLang="ko-KR" smtClean="0"/>
          </a:p>
          <a:p>
            <a:pPr algn="ctr"/>
            <a:r>
              <a:rPr lang="ko-KR" altLang="en-US" smtClean="0"/>
              <a:t>아이콘 및 텍스트로 표시</a:t>
            </a:r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8" grpId="0" animBg="1"/>
      <p:bldP spid="9" grpId="0" animBg="1"/>
      <p:bldP spid="10" grpId="0" animBg="1"/>
      <p:bldP spid="12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토스트</a:t>
            </a:r>
            <a:r>
              <a:rPr lang="en-US" altLang="ko-KR" sz="2000" smtClean="0"/>
              <a:t>Toast</a:t>
            </a:r>
            <a:endParaRPr lang="ko-KR" altLang="en-US" sz="20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간단한 메시지를 표시하는데 사용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잠시 화면에 표시되었다가 사라짐</a:t>
            </a:r>
            <a:endParaRPr lang="ko-KR" altLang="en-US" dirty="0"/>
          </a:p>
        </p:txBody>
      </p:sp>
      <p:pic>
        <p:nvPicPr>
          <p:cNvPr id="5" name="그림 4" descr="toa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3000372"/>
            <a:ext cx="2333641" cy="3500462"/>
          </a:xfrm>
          <a:prstGeom prst="rect">
            <a:avLst/>
          </a:prstGeo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err="1" smtClean="0"/>
              <a:t>인텐트</a:t>
            </a:r>
            <a:r>
              <a:rPr lang="en-US" altLang="ko-KR" sz="2000" smtClean="0"/>
              <a:t>Intent</a:t>
            </a:r>
            <a:endParaRPr lang="ko-KR" altLang="en-US" sz="20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컴포넌트 호출 및 메시지 전달의 매개체</a:t>
            </a:r>
            <a:endParaRPr lang="en-US" altLang="ko-KR" smtClean="0"/>
          </a:p>
          <a:p>
            <a:r>
              <a:rPr lang="ko-KR" altLang="en-US" err="1" smtClean="0"/>
              <a:t>인텐트에</a:t>
            </a:r>
            <a:r>
              <a:rPr lang="ko-KR" altLang="en-US" smtClean="0"/>
              <a:t> 데이터를 담아 호출 대상 컴포넌트에 전달 가능</a:t>
            </a:r>
            <a:endParaRPr lang="en-US" altLang="ko-KR" smtClean="0"/>
          </a:p>
          <a:p>
            <a:r>
              <a:rPr lang="ko-KR" altLang="en-US" smtClean="0"/>
              <a:t>유형에 따라 명시적 </a:t>
            </a:r>
            <a:r>
              <a:rPr lang="ko-KR" altLang="en-US" err="1" smtClean="0"/>
              <a:t>인텐트</a:t>
            </a:r>
            <a:r>
              <a:rPr lang="ko-KR" altLang="en-US" smtClean="0"/>
              <a:t> </a:t>
            </a:r>
            <a:r>
              <a:rPr lang="en-US" altLang="ko-KR" smtClean="0"/>
              <a:t>(Explicit Intent)</a:t>
            </a:r>
            <a:r>
              <a:rPr lang="ko-KR" altLang="en-US" smtClean="0"/>
              <a:t>와 암시적 인텐트 </a:t>
            </a:r>
            <a:r>
              <a:rPr lang="en-US" altLang="ko-KR" smtClean="0"/>
              <a:t>(Implicit Intent)</a:t>
            </a:r>
            <a:r>
              <a:rPr lang="ko-KR" altLang="en-US" smtClean="0"/>
              <a:t>로 구분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err="1" smtClean="0"/>
              <a:t>인텐트</a:t>
            </a:r>
            <a:r>
              <a:rPr lang="en-US" altLang="ko-KR" sz="2000" smtClean="0"/>
              <a:t>Intent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1145374"/>
          </a:xfrm>
        </p:spPr>
        <p:txBody>
          <a:bodyPr/>
          <a:lstStyle/>
          <a:p>
            <a:r>
              <a:rPr lang="ko-KR" altLang="en-US" smtClean="0"/>
              <a:t>명시적 </a:t>
            </a:r>
            <a:r>
              <a:rPr lang="ko-KR" altLang="en-US" err="1" smtClean="0"/>
              <a:t>인텐트</a:t>
            </a:r>
            <a:r>
              <a:rPr lang="ko-KR" altLang="en-US" smtClean="0"/>
              <a:t> </a:t>
            </a:r>
            <a:r>
              <a:rPr lang="en-US" altLang="ko-KR" smtClean="0"/>
              <a:t>(Explicit Intent)</a:t>
            </a:r>
          </a:p>
          <a:p>
            <a:pPr lvl="1"/>
            <a:r>
              <a:rPr lang="ko-KR" altLang="en-US" smtClean="0"/>
              <a:t>호출 대상 컴포넌트의 정보가 명시되어 있음</a:t>
            </a: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000100" y="2928934"/>
            <a:ext cx="7429552" cy="3643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 descr="android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4454" y="4500570"/>
            <a:ext cx="1487480" cy="1643074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214414" y="4429132"/>
            <a:ext cx="1285884" cy="1643074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err="1" smtClean="0"/>
              <a:t>앙드로</a:t>
            </a:r>
            <a:endParaRPr lang="en-US" altLang="ko-KR" smtClean="0"/>
          </a:p>
          <a:p>
            <a:pPr algn="ctr"/>
            <a:r>
              <a:rPr lang="ko-KR" altLang="en-US" smtClean="0"/>
              <a:t>피자</a:t>
            </a:r>
            <a:endParaRPr lang="en-US" altLang="ko-KR" smtClean="0"/>
          </a:p>
          <a:p>
            <a:pPr algn="ctr"/>
            <a:endParaRPr lang="en-US" altLang="ko-KR" smtClean="0"/>
          </a:p>
          <a:p>
            <a:pPr algn="ctr"/>
            <a:r>
              <a:rPr lang="en-US" altLang="ko-KR" smtClean="0"/>
              <a:t>XXX-</a:t>
            </a:r>
          </a:p>
          <a:p>
            <a:pPr algn="ctr"/>
            <a:r>
              <a:rPr lang="en-US" altLang="ko-KR" smtClean="0"/>
              <a:t>XXXX</a:t>
            </a:r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4286248" y="4572008"/>
            <a:ext cx="3929090" cy="164307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주문서</a:t>
            </a:r>
            <a:endParaRPr lang="en-US" altLang="ko-KR" smtClean="0"/>
          </a:p>
          <a:p>
            <a:pPr algn="ctr"/>
            <a:endParaRPr lang="en-US" altLang="ko-KR" smtClean="0"/>
          </a:p>
          <a:p>
            <a:pPr algn="ctr"/>
            <a:r>
              <a:rPr lang="ko-KR" altLang="en-US" sz="1600" smtClean="0"/>
              <a:t>주소 </a:t>
            </a:r>
            <a:r>
              <a:rPr lang="en-US" altLang="ko-KR" sz="1600" smtClean="0"/>
              <a:t>: </a:t>
            </a:r>
            <a:r>
              <a:rPr lang="ko-KR" altLang="en-US" sz="1600" smtClean="0"/>
              <a:t>서울시 마포구 상수동 </a:t>
            </a:r>
            <a:r>
              <a:rPr lang="en-US" altLang="ko-KR" sz="1600" smtClean="0"/>
              <a:t>XX-XXX</a:t>
            </a:r>
          </a:p>
          <a:p>
            <a:pPr algn="ctr"/>
            <a:r>
              <a:rPr lang="ko-KR" altLang="en-US" sz="1600" smtClean="0"/>
              <a:t>주문내용 </a:t>
            </a:r>
            <a:r>
              <a:rPr lang="en-US" altLang="ko-KR" sz="1600" smtClean="0"/>
              <a:t>: </a:t>
            </a:r>
            <a:r>
              <a:rPr lang="ko-KR" altLang="en-US" sz="1600" err="1" smtClean="0"/>
              <a:t>치즈크러스트</a:t>
            </a:r>
            <a:r>
              <a:rPr lang="ko-KR" altLang="en-US" sz="1600" smtClean="0"/>
              <a:t> </a:t>
            </a:r>
            <a:r>
              <a:rPr lang="en-US" altLang="ko-KR" sz="1600" smtClean="0"/>
              <a:t>2</a:t>
            </a:r>
            <a:r>
              <a:rPr lang="ko-KR" altLang="en-US" sz="1600" smtClean="0"/>
              <a:t>판 </a:t>
            </a:r>
            <a:r>
              <a:rPr lang="en-US" altLang="ko-KR" sz="1600" smtClean="0"/>
              <a:t>(L)</a:t>
            </a:r>
            <a:endParaRPr lang="ko-KR" altLang="en-US" sz="1600"/>
          </a:p>
        </p:txBody>
      </p:sp>
      <p:sp>
        <p:nvSpPr>
          <p:cNvPr id="9" name="모서리가 둥근 사각형 설명선 8"/>
          <p:cNvSpPr/>
          <p:nvPr/>
        </p:nvSpPr>
        <p:spPr>
          <a:xfrm>
            <a:off x="2643174" y="3071810"/>
            <a:ext cx="3071834" cy="1285884"/>
          </a:xfrm>
          <a:prstGeom prst="wedgeRoundRectCallout">
            <a:avLst>
              <a:gd name="adj1" fmla="val -26149"/>
              <a:gd name="adj2" fmla="val 7011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이 정도 쯤이야</a:t>
            </a:r>
            <a:r>
              <a:rPr lang="en-US" altLang="ko-KR" smtClean="0"/>
              <a:t>!</a:t>
            </a:r>
          </a:p>
          <a:p>
            <a:pPr algn="ctr"/>
            <a:r>
              <a:rPr lang="ko-KR" altLang="en-US" smtClean="0"/>
              <a:t>바로 </a:t>
            </a:r>
            <a:r>
              <a:rPr lang="ko-KR" altLang="en-US" err="1" smtClean="0"/>
              <a:t>배달해드릴께요</a:t>
            </a:r>
            <a:r>
              <a:rPr lang="en-US" altLang="ko-KR" smtClean="0"/>
              <a:t>~</a:t>
            </a:r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build="allAtOnce" animBg="1"/>
      <p:bldP spid="8" grpId="1" build="allAtOnce" animBg="1"/>
      <p:bldP spid="9" grpId="0" build="allAtOnce" animBg="1"/>
      <p:bldP spid="9" grpId="1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err="1" smtClean="0"/>
              <a:t>인텐트</a:t>
            </a:r>
            <a:r>
              <a:rPr lang="en-US" altLang="ko-KR" sz="2000" smtClean="0"/>
              <a:t>Intent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1145374"/>
          </a:xfrm>
        </p:spPr>
        <p:txBody>
          <a:bodyPr/>
          <a:lstStyle/>
          <a:p>
            <a:r>
              <a:rPr lang="ko-KR" altLang="en-US" smtClean="0"/>
              <a:t>암시적 </a:t>
            </a:r>
            <a:r>
              <a:rPr lang="ko-KR" altLang="en-US" err="1" smtClean="0"/>
              <a:t>인텐트</a:t>
            </a:r>
            <a:r>
              <a:rPr lang="ko-KR" altLang="en-US" smtClean="0"/>
              <a:t> </a:t>
            </a:r>
            <a:r>
              <a:rPr lang="en-US" altLang="ko-KR" smtClean="0"/>
              <a:t>(Implicit Intent)</a:t>
            </a:r>
          </a:p>
          <a:p>
            <a:pPr lvl="1"/>
            <a:r>
              <a:rPr lang="ko-KR" altLang="en-US" smtClean="0"/>
              <a:t>호출 대상 컴포넌트의 특징이 정의되어 있음</a:t>
            </a: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000100" y="2928934"/>
            <a:ext cx="7429552" cy="3643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 descr="android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4454" y="4500570"/>
            <a:ext cx="1487480" cy="1643074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214414" y="4429132"/>
            <a:ext cx="1285884" cy="1643074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err="1" smtClean="0"/>
              <a:t>앙드로</a:t>
            </a:r>
            <a:endParaRPr lang="en-US" altLang="ko-KR" smtClean="0"/>
          </a:p>
          <a:p>
            <a:pPr algn="ctr"/>
            <a:r>
              <a:rPr lang="ko-KR" altLang="en-US" smtClean="0"/>
              <a:t>피자</a:t>
            </a:r>
            <a:endParaRPr lang="en-US" altLang="ko-KR" smtClean="0"/>
          </a:p>
          <a:p>
            <a:pPr algn="ctr"/>
            <a:endParaRPr lang="en-US" altLang="ko-KR" smtClean="0"/>
          </a:p>
          <a:p>
            <a:pPr algn="ctr"/>
            <a:r>
              <a:rPr lang="en-US" altLang="ko-KR" smtClean="0"/>
              <a:t>XXX-</a:t>
            </a:r>
          </a:p>
          <a:p>
            <a:pPr algn="ctr"/>
            <a:r>
              <a:rPr lang="en-US" altLang="ko-KR" smtClean="0"/>
              <a:t>XXXX</a:t>
            </a:r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4286248" y="4572008"/>
            <a:ext cx="3929090" cy="164307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주문서</a:t>
            </a:r>
            <a:endParaRPr lang="en-US" altLang="ko-KR" smtClean="0"/>
          </a:p>
          <a:p>
            <a:pPr algn="ctr"/>
            <a:endParaRPr lang="en-US" altLang="ko-KR" smtClean="0"/>
          </a:p>
          <a:p>
            <a:pPr algn="ctr"/>
            <a:r>
              <a:rPr lang="ko-KR" altLang="en-US" sz="1600" smtClean="0"/>
              <a:t>주소 </a:t>
            </a:r>
            <a:r>
              <a:rPr lang="en-US" altLang="ko-KR" sz="1600" smtClean="0"/>
              <a:t>: </a:t>
            </a:r>
            <a:r>
              <a:rPr lang="en-US" altLang="ko-KR" sz="2200" smtClean="0">
                <a:solidFill>
                  <a:srgbClr val="FFFF00"/>
                </a:solidFill>
              </a:rPr>
              <a:t>“</a:t>
            </a:r>
            <a:r>
              <a:rPr lang="ko-KR" altLang="en-US" sz="2200" smtClean="0">
                <a:solidFill>
                  <a:srgbClr val="FFFF00"/>
                </a:solidFill>
              </a:rPr>
              <a:t>형</a:t>
            </a:r>
            <a:r>
              <a:rPr lang="en-US" altLang="ko-KR" sz="2200" smtClean="0">
                <a:solidFill>
                  <a:srgbClr val="FFFF00"/>
                </a:solidFill>
              </a:rPr>
              <a:t>”</a:t>
            </a:r>
            <a:r>
              <a:rPr lang="ko-KR" altLang="en-US" sz="1600" smtClean="0"/>
              <a:t>네 집</a:t>
            </a:r>
            <a:endParaRPr lang="en-US" altLang="ko-KR" sz="1600" smtClean="0"/>
          </a:p>
          <a:p>
            <a:pPr algn="ctr"/>
            <a:r>
              <a:rPr lang="ko-KR" altLang="en-US" sz="1600" smtClean="0"/>
              <a:t>주문내용 </a:t>
            </a:r>
            <a:r>
              <a:rPr lang="en-US" altLang="ko-KR" sz="1600" smtClean="0"/>
              <a:t>: </a:t>
            </a:r>
            <a:r>
              <a:rPr lang="ko-KR" altLang="en-US" sz="1600" err="1" smtClean="0"/>
              <a:t>치즈크러스트</a:t>
            </a:r>
            <a:r>
              <a:rPr lang="ko-KR" altLang="en-US" sz="1600" smtClean="0"/>
              <a:t> </a:t>
            </a:r>
            <a:r>
              <a:rPr lang="en-US" altLang="ko-KR" sz="1600" smtClean="0"/>
              <a:t>2</a:t>
            </a:r>
            <a:r>
              <a:rPr lang="ko-KR" altLang="en-US" sz="1600" smtClean="0"/>
              <a:t>판 </a:t>
            </a:r>
            <a:r>
              <a:rPr lang="en-US" altLang="ko-KR" sz="1600" smtClean="0"/>
              <a:t>(L)</a:t>
            </a:r>
            <a:endParaRPr lang="ko-KR" altLang="en-US" sz="1600"/>
          </a:p>
        </p:txBody>
      </p:sp>
      <p:sp>
        <p:nvSpPr>
          <p:cNvPr id="9" name="모서리가 둥근 사각형 설명선 8"/>
          <p:cNvSpPr/>
          <p:nvPr/>
        </p:nvSpPr>
        <p:spPr>
          <a:xfrm>
            <a:off x="2643174" y="3071810"/>
            <a:ext cx="2428892" cy="1285884"/>
          </a:xfrm>
          <a:prstGeom prst="wedgeRoundRectCallout">
            <a:avLst>
              <a:gd name="adj1" fmla="val -26149"/>
              <a:gd name="adj2" fmla="val 7011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“</a:t>
            </a:r>
            <a:r>
              <a:rPr lang="ko-KR" altLang="en-US" smtClean="0"/>
              <a:t>형</a:t>
            </a:r>
            <a:r>
              <a:rPr lang="en-US" altLang="ko-KR" smtClean="0"/>
              <a:t>” </a:t>
            </a:r>
            <a:r>
              <a:rPr lang="ko-KR" altLang="en-US" smtClean="0"/>
              <a:t>이 누구야</a:t>
            </a:r>
            <a:r>
              <a:rPr lang="en-US" altLang="ko-KR" smtClean="0"/>
              <a:t>….</a:t>
            </a:r>
            <a:r>
              <a:rPr lang="ko-KR" altLang="en-US" err="1" smtClean="0"/>
              <a:t>ㄱㅡ</a:t>
            </a:r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5214942" y="3071810"/>
            <a:ext cx="3000396" cy="1357322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err="1" smtClean="0"/>
              <a:t>인텐트</a:t>
            </a:r>
            <a:r>
              <a:rPr lang="ko-KR" altLang="en-US" sz="1600" smtClean="0"/>
              <a:t> 필터</a:t>
            </a:r>
            <a:r>
              <a:rPr lang="en-US" altLang="ko-KR" sz="1600" smtClean="0"/>
              <a:t>(Intent Filter)</a:t>
            </a:r>
            <a:r>
              <a:rPr lang="ko-KR" altLang="en-US" sz="1600" smtClean="0"/>
              <a:t>가 </a:t>
            </a:r>
            <a:endParaRPr lang="en-US" altLang="ko-KR" sz="1600" smtClean="0"/>
          </a:p>
          <a:p>
            <a:pPr algn="ctr"/>
            <a:r>
              <a:rPr lang="ko-KR" altLang="en-US" sz="1600" smtClean="0"/>
              <a:t>정의되어야 호출 가능</a:t>
            </a:r>
            <a:endParaRPr lang="ko-KR" altLang="en-US" sz="1600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build="allAtOnce" animBg="1"/>
      <p:bldP spid="10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err="1" smtClean="0"/>
              <a:t>액티비티의</a:t>
            </a:r>
            <a:r>
              <a:rPr lang="ko-KR" altLang="en-US" smtClean="0"/>
              <a:t> 생애주기</a:t>
            </a:r>
            <a:r>
              <a:rPr lang="en-US" altLang="ko-KR" sz="2000" smtClean="0"/>
              <a:t>Activity Lifecycle</a:t>
            </a:r>
            <a:endParaRPr lang="ko-KR" altLang="en-US" sz="20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500" smtClean="0"/>
              <a:t>효율적인 메모리 관리를 위해 존재</a:t>
            </a:r>
            <a:endParaRPr lang="en-US" altLang="ko-KR" sz="2500" smtClean="0"/>
          </a:p>
          <a:p>
            <a:r>
              <a:rPr lang="ko-KR" altLang="en-US" sz="2500" smtClean="0"/>
              <a:t>상태에 따른 분류 </a:t>
            </a:r>
            <a:endParaRPr lang="en-US" altLang="ko-KR" sz="2500" smtClean="0"/>
          </a:p>
          <a:p>
            <a:pPr lvl="1"/>
            <a:r>
              <a:rPr lang="ko-KR" altLang="en-US" sz="2100" smtClean="0"/>
              <a:t>활성</a:t>
            </a:r>
            <a:r>
              <a:rPr lang="en-US" altLang="ko-KR" sz="2100" smtClean="0"/>
              <a:t>(Active), </a:t>
            </a:r>
            <a:r>
              <a:rPr lang="ko-KR" altLang="en-US" sz="2100" err="1" smtClean="0"/>
              <a:t>일시정지</a:t>
            </a:r>
            <a:r>
              <a:rPr lang="en-US" altLang="ko-KR" sz="2100" smtClean="0"/>
              <a:t>(Paused), </a:t>
            </a:r>
            <a:r>
              <a:rPr lang="ko-KR" altLang="en-US" sz="2100" smtClean="0"/>
              <a:t>정지</a:t>
            </a:r>
            <a:r>
              <a:rPr lang="en-US" altLang="ko-KR" sz="2100" smtClean="0"/>
              <a:t>(Stopped)</a:t>
            </a:r>
          </a:p>
          <a:p>
            <a:r>
              <a:rPr lang="ko-KR" altLang="en-US" sz="2500" smtClean="0"/>
              <a:t>생애주기에 따른 분류</a:t>
            </a:r>
            <a:endParaRPr lang="en-US" altLang="ko-KR" sz="2500" smtClean="0"/>
          </a:p>
          <a:p>
            <a:pPr lvl="1"/>
            <a:r>
              <a:rPr lang="en-US" altLang="ko-KR" sz="2100" err="1" smtClean="0"/>
              <a:t>onCreate</a:t>
            </a:r>
            <a:r>
              <a:rPr lang="en-US" altLang="ko-KR" sz="2100" smtClean="0"/>
              <a:t>()</a:t>
            </a:r>
          </a:p>
          <a:p>
            <a:pPr lvl="1"/>
            <a:r>
              <a:rPr lang="en-US" altLang="ko-KR" sz="2100" err="1" smtClean="0"/>
              <a:t>onStart</a:t>
            </a:r>
            <a:r>
              <a:rPr lang="en-US" altLang="ko-KR" sz="2100" smtClean="0"/>
              <a:t>()</a:t>
            </a:r>
          </a:p>
          <a:p>
            <a:pPr lvl="1"/>
            <a:r>
              <a:rPr lang="en-US" altLang="ko-KR" sz="2100" err="1" smtClean="0"/>
              <a:t>onResume</a:t>
            </a:r>
            <a:r>
              <a:rPr lang="en-US" altLang="ko-KR" sz="2100" smtClean="0"/>
              <a:t>()</a:t>
            </a:r>
          </a:p>
          <a:p>
            <a:pPr lvl="1"/>
            <a:r>
              <a:rPr lang="en-US" altLang="ko-KR" sz="2100" err="1" smtClean="0"/>
              <a:t>onPause</a:t>
            </a:r>
            <a:r>
              <a:rPr lang="en-US" altLang="ko-KR" sz="2100" smtClean="0"/>
              <a:t>()</a:t>
            </a:r>
          </a:p>
          <a:p>
            <a:pPr lvl="1"/>
            <a:r>
              <a:rPr lang="en-US" altLang="ko-KR" sz="2100" err="1" smtClean="0"/>
              <a:t>onStop</a:t>
            </a:r>
            <a:r>
              <a:rPr lang="en-US" altLang="ko-KR" sz="2100" smtClean="0"/>
              <a:t>()</a:t>
            </a:r>
          </a:p>
          <a:p>
            <a:pPr lvl="1"/>
            <a:r>
              <a:rPr lang="en-US" altLang="ko-KR" sz="2100" err="1" smtClean="0"/>
              <a:t>onRestart</a:t>
            </a:r>
            <a:r>
              <a:rPr lang="en-US" altLang="ko-KR" sz="2100" smtClean="0"/>
              <a:t>()</a:t>
            </a:r>
          </a:p>
          <a:p>
            <a:pPr lvl="1"/>
            <a:r>
              <a:rPr lang="en-US" altLang="ko-KR" sz="2100" err="1" smtClean="0"/>
              <a:t>onDestroy</a:t>
            </a:r>
            <a:r>
              <a:rPr lang="en-US" altLang="ko-KR" sz="2100" smtClean="0"/>
              <a:t>()</a:t>
            </a:r>
          </a:p>
          <a:p>
            <a:pPr lvl="1"/>
            <a:endParaRPr lang="ko-KR" altLang="en-US" sz="210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err="1" smtClean="0"/>
              <a:t>액티비티의</a:t>
            </a:r>
            <a:r>
              <a:rPr lang="ko-KR" altLang="en-US" smtClean="0"/>
              <a:t> 생애주기</a:t>
            </a:r>
            <a:r>
              <a:rPr lang="en-US" altLang="ko-KR" sz="2000" smtClean="0"/>
              <a:t>Activity Lifecycle</a:t>
            </a:r>
            <a:endParaRPr lang="ko-KR" altLang="en-US" sz="20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1073936"/>
          </a:xfrm>
        </p:spPr>
        <p:txBody>
          <a:bodyPr/>
          <a:lstStyle/>
          <a:p>
            <a:r>
              <a:rPr lang="ko-KR" altLang="en-US" smtClean="0"/>
              <a:t>상태에 따른 분류 </a:t>
            </a:r>
            <a:r>
              <a:rPr lang="en-US" altLang="ko-KR" smtClean="0"/>
              <a:t>: </a:t>
            </a:r>
            <a:r>
              <a:rPr lang="ko-KR" altLang="en-US" smtClean="0"/>
              <a:t>활성</a:t>
            </a:r>
            <a:r>
              <a:rPr lang="en-US" altLang="ko-KR" smtClean="0"/>
              <a:t>(Active)</a:t>
            </a:r>
          </a:p>
          <a:p>
            <a:pPr lvl="1"/>
            <a:r>
              <a:rPr lang="ko-KR" altLang="en-US" smtClean="0"/>
              <a:t>화면에 표시되어 사용자와 상호작용중인 상태</a:t>
            </a:r>
            <a:endParaRPr lang="ko-KR" altLang="en-US"/>
          </a:p>
        </p:txBody>
      </p:sp>
      <p:pic>
        <p:nvPicPr>
          <p:cNvPr id="4" name="그림 3" descr="lifecycle_active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8253" y="2928934"/>
            <a:ext cx="2381267" cy="3571900"/>
          </a:xfrm>
          <a:prstGeom prst="rect">
            <a:avLst/>
          </a:prstGeom>
        </p:spPr>
      </p:pic>
      <p:pic>
        <p:nvPicPr>
          <p:cNvPr id="5" name="그림 4" descr="lifecycle_activ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2928934"/>
            <a:ext cx="2386005" cy="3579008"/>
          </a:xfrm>
          <a:prstGeom prst="rect">
            <a:avLst/>
          </a:prstGeo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err="1" smtClean="0"/>
              <a:t>액티비티의</a:t>
            </a:r>
            <a:r>
              <a:rPr lang="ko-KR" altLang="en-US" smtClean="0"/>
              <a:t> 생애주기</a:t>
            </a:r>
            <a:r>
              <a:rPr lang="en-US" altLang="ko-KR" sz="2000" smtClean="0"/>
              <a:t>Activity Lifecycle</a:t>
            </a:r>
            <a:endParaRPr lang="ko-KR" altLang="en-US" sz="20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1073936"/>
          </a:xfrm>
        </p:spPr>
        <p:txBody>
          <a:bodyPr/>
          <a:lstStyle/>
          <a:p>
            <a:r>
              <a:rPr lang="ko-KR" altLang="en-US" smtClean="0"/>
              <a:t>상태에 따른 분류 </a:t>
            </a:r>
            <a:r>
              <a:rPr lang="en-US" altLang="ko-KR" smtClean="0"/>
              <a:t>: </a:t>
            </a:r>
            <a:r>
              <a:rPr lang="ko-KR" altLang="en-US" err="1" smtClean="0"/>
              <a:t>일시정지</a:t>
            </a:r>
            <a:r>
              <a:rPr lang="en-US" altLang="ko-KR" smtClean="0"/>
              <a:t>(Paused)</a:t>
            </a:r>
          </a:p>
          <a:p>
            <a:pPr lvl="1"/>
            <a:r>
              <a:rPr lang="ko-KR" altLang="en-US" smtClean="0"/>
              <a:t>화면에는 표시되나 사용자와 상호작용 불가능</a:t>
            </a:r>
            <a:endParaRPr lang="ko-KR" altLang="en-US"/>
          </a:p>
        </p:txBody>
      </p:sp>
      <p:pic>
        <p:nvPicPr>
          <p:cNvPr id="6" name="그림 5" descr="lifecycle_paus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3000372"/>
            <a:ext cx="2428892" cy="3643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628" y="4000504"/>
            <a:ext cx="3249608" cy="923330"/>
          </a:xfrm>
          <a:prstGeom prst="rect">
            <a:avLst/>
          </a:prstGeom>
          <a:solidFill>
            <a:srgbClr val="7F7F7F">
              <a:alpha val="45882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mtClean="0"/>
              <a:t>Blur </a:t>
            </a:r>
            <a:r>
              <a:rPr lang="ko-KR" altLang="en-US" smtClean="0"/>
              <a:t>처리되어 있는 </a:t>
            </a:r>
            <a:r>
              <a:rPr lang="ko-KR" altLang="en-US" err="1" smtClean="0"/>
              <a:t>액티비티는</a:t>
            </a:r>
            <a:endParaRPr lang="en-US" altLang="ko-KR" smtClean="0"/>
          </a:p>
          <a:p>
            <a:pPr algn="ctr"/>
            <a:r>
              <a:rPr lang="ko-KR" altLang="en-US" smtClean="0"/>
              <a:t>현재 화면에 표시되고 있으나</a:t>
            </a:r>
            <a:r>
              <a:rPr lang="en-US" altLang="ko-KR" smtClean="0"/>
              <a:t>,</a:t>
            </a:r>
          </a:p>
          <a:p>
            <a:pPr algn="ctr"/>
            <a:r>
              <a:rPr lang="ko-KR" altLang="en-US" smtClean="0"/>
              <a:t>사용자와 상호작용이 불가능</a:t>
            </a:r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err="1" smtClean="0"/>
              <a:t>액티비티의</a:t>
            </a:r>
            <a:r>
              <a:rPr lang="ko-KR" altLang="en-US" smtClean="0"/>
              <a:t> 생애주기</a:t>
            </a:r>
            <a:r>
              <a:rPr lang="en-US" altLang="ko-KR" sz="2000" smtClean="0"/>
              <a:t>Activity Lifecycle</a:t>
            </a:r>
            <a:endParaRPr lang="ko-KR" altLang="en-US" sz="20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1073936"/>
          </a:xfrm>
        </p:spPr>
        <p:txBody>
          <a:bodyPr/>
          <a:lstStyle/>
          <a:p>
            <a:r>
              <a:rPr lang="ko-KR" altLang="en-US" smtClean="0"/>
              <a:t>상태에 따른 분류 </a:t>
            </a:r>
            <a:r>
              <a:rPr lang="en-US" altLang="ko-KR" smtClean="0"/>
              <a:t>: </a:t>
            </a:r>
            <a:r>
              <a:rPr lang="ko-KR" altLang="en-US" smtClean="0"/>
              <a:t>정지</a:t>
            </a:r>
            <a:r>
              <a:rPr lang="en-US" altLang="ko-KR" smtClean="0"/>
              <a:t>(Stopped)</a:t>
            </a:r>
          </a:p>
          <a:p>
            <a:pPr lvl="1"/>
            <a:r>
              <a:rPr lang="ko-KR" altLang="en-US" err="1" smtClean="0"/>
              <a:t>액티비티가</a:t>
            </a:r>
            <a:r>
              <a:rPr lang="ko-KR" altLang="en-US" smtClean="0"/>
              <a:t> 화면에서 완전히 사라진 상태</a:t>
            </a:r>
            <a:endParaRPr lang="en-US" altLang="ko-KR" smtClean="0"/>
          </a:p>
        </p:txBody>
      </p:sp>
      <p:pic>
        <p:nvPicPr>
          <p:cNvPr id="4" name="그림 3" descr="lifecycle_acti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2928934"/>
            <a:ext cx="2386005" cy="3579008"/>
          </a:xfrm>
          <a:prstGeom prst="rect">
            <a:avLst/>
          </a:prstGeom>
        </p:spPr>
      </p:pic>
      <p:pic>
        <p:nvPicPr>
          <p:cNvPr id="5" name="그림 4" descr="service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2928933"/>
            <a:ext cx="2381268" cy="35719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01995" y="4000504"/>
            <a:ext cx="2646878" cy="923330"/>
          </a:xfrm>
          <a:prstGeom prst="rect">
            <a:avLst/>
          </a:prstGeom>
          <a:solidFill>
            <a:srgbClr val="7F7F7F">
              <a:alpha val="45882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Composer </a:t>
            </a:r>
            <a:r>
              <a:rPr lang="ko-KR" altLang="en-US" dirty="0" err="1" smtClean="0"/>
              <a:t>액티비티는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화면에서 사라지게 되며</a:t>
            </a:r>
            <a:r>
              <a:rPr lang="en-US" altLang="ko-KR" dirty="0" smtClean="0"/>
              <a:t>,</a:t>
            </a:r>
          </a:p>
          <a:p>
            <a:pPr algn="ctr"/>
            <a:r>
              <a:rPr lang="ko-KR" altLang="en-US" dirty="0" smtClean="0">
                <a:solidFill>
                  <a:srgbClr val="FFFF00"/>
                </a:solidFill>
              </a:rPr>
              <a:t>정지</a:t>
            </a:r>
            <a:r>
              <a:rPr lang="ko-KR" altLang="en-US" dirty="0" smtClean="0"/>
              <a:t>상태가 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7" name="그림 6" descr="ic_menu_hom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3071810"/>
            <a:ext cx="457200" cy="45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008" y="3143248"/>
            <a:ext cx="213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/>
              <a:t>Home </a:t>
            </a:r>
            <a:r>
              <a:rPr lang="ko-KR" altLang="en-US" smtClean="0"/>
              <a:t>키를 누르면</a:t>
            </a:r>
            <a:r>
              <a:rPr lang="en-US" altLang="ko-KR" smtClean="0"/>
              <a:t>..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err="1" smtClean="0"/>
              <a:t>액티비티의</a:t>
            </a:r>
            <a:r>
              <a:rPr lang="ko-KR" altLang="en-US" smtClean="0"/>
              <a:t> 생애주기</a:t>
            </a:r>
            <a:r>
              <a:rPr lang="en-US" altLang="ko-KR" sz="2000" smtClean="0"/>
              <a:t>Activity Lifecycle</a:t>
            </a:r>
            <a:endParaRPr lang="ko-KR" altLang="en-US" sz="20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28662" y="1357298"/>
            <a:ext cx="7772400" cy="642942"/>
          </a:xfrm>
        </p:spPr>
        <p:txBody>
          <a:bodyPr/>
          <a:lstStyle/>
          <a:p>
            <a:r>
              <a:rPr lang="ko-KR" altLang="en-US" smtClean="0"/>
              <a:t>생애주기에 따른 분류 </a:t>
            </a:r>
            <a:r>
              <a:rPr lang="en-US" altLang="ko-KR" smtClean="0"/>
              <a:t>: Lifecycle Diagram</a:t>
            </a:r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2428860" y="2071678"/>
            <a:ext cx="2000264" cy="500066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err="1" smtClean="0"/>
              <a:t>액티비티</a:t>
            </a:r>
            <a:r>
              <a:rPr lang="ko-KR" altLang="en-US" smtClean="0"/>
              <a:t> 시작</a:t>
            </a:r>
            <a:endParaRPr lang="ko-KR" altLang="en-US"/>
          </a:p>
        </p:txBody>
      </p:sp>
      <p:cxnSp>
        <p:nvCxnSpPr>
          <p:cNvPr id="7" name="직선 화살표 연결선 6"/>
          <p:cNvCxnSpPr/>
          <p:nvPr/>
        </p:nvCxnSpPr>
        <p:spPr>
          <a:xfrm rot="5400000">
            <a:off x="3322629" y="2678107"/>
            <a:ext cx="21352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모서리가 둥근 직사각형 8"/>
          <p:cNvSpPr/>
          <p:nvPr/>
        </p:nvSpPr>
        <p:spPr>
          <a:xfrm>
            <a:off x="2428860" y="2857496"/>
            <a:ext cx="2000264" cy="50006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err="1" smtClean="0"/>
              <a:t>onCreate</a:t>
            </a:r>
            <a:r>
              <a:rPr lang="en-US" altLang="ko-KR" smtClean="0"/>
              <a:t>()</a:t>
            </a:r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2428860" y="3643314"/>
            <a:ext cx="2000264" cy="50006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err="1" smtClean="0"/>
              <a:t>onStart</a:t>
            </a:r>
            <a:r>
              <a:rPr lang="en-US" altLang="ko-KR" smtClean="0"/>
              <a:t>()</a:t>
            </a:r>
            <a:endParaRPr lang="ko-KR" altLang="en-US"/>
          </a:p>
        </p:txBody>
      </p:sp>
      <p:cxnSp>
        <p:nvCxnSpPr>
          <p:cNvPr id="11" name="직선 화살표 연결선 10"/>
          <p:cNvCxnSpPr/>
          <p:nvPr/>
        </p:nvCxnSpPr>
        <p:spPr>
          <a:xfrm rot="5400000">
            <a:off x="3322629" y="3463925"/>
            <a:ext cx="21352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4" name="모서리가 둥근 직사각형 13"/>
          <p:cNvSpPr/>
          <p:nvPr/>
        </p:nvSpPr>
        <p:spPr>
          <a:xfrm>
            <a:off x="2428860" y="4429132"/>
            <a:ext cx="2000264" cy="50006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err="1" smtClean="0"/>
              <a:t>onResume</a:t>
            </a:r>
            <a:r>
              <a:rPr lang="en-US" altLang="ko-KR" smtClean="0"/>
              <a:t>()</a:t>
            </a:r>
            <a:endParaRPr lang="ko-KR" altLang="en-US"/>
          </a:p>
        </p:txBody>
      </p:sp>
      <p:cxnSp>
        <p:nvCxnSpPr>
          <p:cNvPr id="15" name="직선 화살표 연결선 14"/>
          <p:cNvCxnSpPr/>
          <p:nvPr/>
        </p:nvCxnSpPr>
        <p:spPr>
          <a:xfrm rot="5400000">
            <a:off x="3322629" y="4249743"/>
            <a:ext cx="21352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6" name="모서리가 둥근 직사각형 15"/>
          <p:cNvSpPr/>
          <p:nvPr/>
        </p:nvSpPr>
        <p:spPr>
          <a:xfrm>
            <a:off x="5857884" y="2071678"/>
            <a:ext cx="2786082" cy="16430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err="1" smtClean="0"/>
              <a:t>액티비티</a:t>
            </a:r>
            <a:r>
              <a:rPr lang="ko-KR" altLang="en-US" b="1" smtClean="0"/>
              <a:t> 초기화</a:t>
            </a:r>
            <a:endParaRPr lang="en-US" altLang="ko-KR" b="1" smtClean="0"/>
          </a:p>
          <a:p>
            <a:pPr algn="ctr"/>
            <a:endParaRPr lang="en-US" altLang="ko-KR" b="1" smtClean="0"/>
          </a:p>
          <a:p>
            <a:pPr algn="ctr"/>
            <a:r>
              <a:rPr lang="ko-KR" altLang="en-US" err="1" smtClean="0"/>
              <a:t>위젯</a:t>
            </a:r>
            <a:r>
              <a:rPr lang="ko-KR" altLang="en-US" smtClean="0"/>
              <a:t> 에 데이터 설정</a:t>
            </a:r>
            <a:r>
              <a:rPr lang="en-US" altLang="ko-KR" smtClean="0"/>
              <a:t>,</a:t>
            </a:r>
          </a:p>
          <a:p>
            <a:pPr algn="ctr"/>
            <a:r>
              <a:rPr lang="ko-KR" altLang="en-US" err="1" smtClean="0"/>
              <a:t>액티비티</a:t>
            </a:r>
            <a:r>
              <a:rPr lang="ko-KR" altLang="en-US" smtClean="0"/>
              <a:t> 레이아웃 설정</a:t>
            </a:r>
            <a:endParaRPr lang="en-US" altLang="ko-KR" smtClean="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5857884" y="2071678"/>
            <a:ext cx="2786082" cy="16430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err="1" smtClean="0"/>
              <a:t>액티비티</a:t>
            </a:r>
            <a:r>
              <a:rPr lang="ko-KR" altLang="en-US" b="1" smtClean="0"/>
              <a:t> 표시</a:t>
            </a:r>
            <a:endParaRPr lang="en-US" altLang="ko-KR" b="1" smtClean="0"/>
          </a:p>
          <a:p>
            <a:pPr algn="ctr"/>
            <a:endParaRPr lang="en-US" altLang="ko-KR" b="1" smtClean="0"/>
          </a:p>
          <a:p>
            <a:pPr algn="ctr"/>
            <a:r>
              <a:rPr lang="ko-KR" altLang="en-US" err="1" smtClean="0"/>
              <a:t>액티비티가</a:t>
            </a:r>
            <a:endParaRPr lang="en-US" altLang="ko-KR" smtClean="0"/>
          </a:p>
          <a:p>
            <a:pPr algn="ctr"/>
            <a:r>
              <a:rPr lang="ko-KR" altLang="en-US" smtClean="0"/>
              <a:t> 화면에 표시됨</a:t>
            </a:r>
            <a:endParaRPr lang="en-US" altLang="ko-KR" smtClean="0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5857884" y="2071678"/>
            <a:ext cx="2786082" cy="16430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smtClean="0"/>
              <a:t>상호작용 활성화</a:t>
            </a:r>
            <a:endParaRPr lang="en-US" altLang="ko-KR" b="1" smtClean="0"/>
          </a:p>
          <a:p>
            <a:pPr algn="ctr"/>
            <a:endParaRPr lang="en-US" altLang="ko-KR" b="1" smtClean="0"/>
          </a:p>
          <a:p>
            <a:pPr algn="ctr"/>
            <a:r>
              <a:rPr lang="ko-KR" altLang="en-US" smtClean="0"/>
              <a:t>사용자와 상호작용이</a:t>
            </a:r>
            <a:endParaRPr lang="en-US" altLang="ko-KR" smtClean="0"/>
          </a:p>
          <a:p>
            <a:pPr algn="ctr"/>
            <a:r>
              <a:rPr lang="ko-KR" altLang="en-US" smtClean="0"/>
              <a:t>가능해짐</a:t>
            </a:r>
            <a:endParaRPr lang="en-US" altLang="ko-KR" smtClean="0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2428860" y="5214950"/>
            <a:ext cx="2000264" cy="50006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err="1" smtClean="0"/>
              <a:t>onPause</a:t>
            </a:r>
            <a:r>
              <a:rPr lang="en-US" altLang="ko-KR" smtClean="0"/>
              <a:t>()</a:t>
            </a:r>
            <a:endParaRPr lang="ko-KR" altLang="en-US"/>
          </a:p>
        </p:txBody>
      </p:sp>
      <p:cxnSp>
        <p:nvCxnSpPr>
          <p:cNvPr id="20" name="직선 화살표 연결선 19"/>
          <p:cNvCxnSpPr/>
          <p:nvPr/>
        </p:nvCxnSpPr>
        <p:spPr>
          <a:xfrm rot="5400000">
            <a:off x="3322629" y="5035561"/>
            <a:ext cx="21352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1" name="모서리가 둥근 직사각형 20"/>
          <p:cNvSpPr/>
          <p:nvPr/>
        </p:nvSpPr>
        <p:spPr>
          <a:xfrm>
            <a:off x="5857884" y="2071678"/>
            <a:ext cx="2786082" cy="16430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smtClean="0"/>
              <a:t>상호작용 비활성화</a:t>
            </a:r>
            <a:endParaRPr lang="en-US" altLang="ko-KR" b="1" smtClean="0"/>
          </a:p>
          <a:p>
            <a:pPr algn="ctr"/>
            <a:endParaRPr lang="en-US" altLang="ko-KR" b="1" smtClean="0"/>
          </a:p>
          <a:p>
            <a:pPr algn="ctr"/>
            <a:r>
              <a:rPr lang="ko-KR" altLang="en-US" smtClean="0"/>
              <a:t>사용자와 상호작용이</a:t>
            </a:r>
            <a:endParaRPr lang="en-US" altLang="ko-KR" smtClean="0"/>
          </a:p>
          <a:p>
            <a:pPr algn="ctr"/>
            <a:r>
              <a:rPr lang="ko-KR" altLang="en-US" smtClean="0"/>
              <a:t>불가능해짐</a:t>
            </a:r>
            <a:endParaRPr lang="en-US" altLang="ko-KR" smtClean="0"/>
          </a:p>
        </p:txBody>
      </p:sp>
      <p:cxnSp>
        <p:nvCxnSpPr>
          <p:cNvPr id="23" name="꺾인 연결선 22"/>
          <p:cNvCxnSpPr>
            <a:stCxn id="19" idx="3"/>
            <a:endCxn id="14" idx="3"/>
          </p:cNvCxnSpPr>
          <p:nvPr/>
        </p:nvCxnSpPr>
        <p:spPr>
          <a:xfrm flipV="1">
            <a:off x="4429124" y="4679165"/>
            <a:ext cx="1588" cy="785818"/>
          </a:xfrm>
          <a:prstGeom prst="bentConnector3">
            <a:avLst>
              <a:gd name="adj1" fmla="val 23306934"/>
            </a:avLst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모서리가 둥근 직사각형 24"/>
          <p:cNvSpPr/>
          <p:nvPr/>
        </p:nvSpPr>
        <p:spPr>
          <a:xfrm>
            <a:off x="5857884" y="2071678"/>
            <a:ext cx="2786082" cy="16430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smtClean="0"/>
              <a:t>활성상태로 복귀</a:t>
            </a:r>
            <a:endParaRPr lang="en-US" altLang="ko-KR" b="1" smtClean="0"/>
          </a:p>
          <a:p>
            <a:pPr algn="ctr"/>
            <a:endParaRPr lang="en-US" altLang="ko-KR" b="1" smtClean="0"/>
          </a:p>
          <a:p>
            <a:pPr algn="ctr"/>
            <a:r>
              <a:rPr lang="ko-KR" altLang="en-US" smtClean="0"/>
              <a:t>다시 사용자와 </a:t>
            </a:r>
            <a:endParaRPr lang="en-US" altLang="ko-KR" smtClean="0"/>
          </a:p>
          <a:p>
            <a:pPr algn="ctr"/>
            <a:r>
              <a:rPr lang="ko-KR" altLang="en-US" smtClean="0"/>
              <a:t>상호작용 수행 가능</a:t>
            </a:r>
            <a:endParaRPr lang="en-US" altLang="ko-KR" smtClean="0"/>
          </a:p>
        </p:txBody>
      </p:sp>
      <p:cxnSp>
        <p:nvCxnSpPr>
          <p:cNvPr id="27" name="꺾인 연결선 26"/>
          <p:cNvCxnSpPr>
            <a:stCxn id="19" idx="1"/>
            <a:endCxn id="9" idx="1"/>
          </p:cNvCxnSpPr>
          <p:nvPr/>
        </p:nvCxnSpPr>
        <p:spPr>
          <a:xfrm rot="10800000">
            <a:off x="2428860" y="3107529"/>
            <a:ext cx="1588" cy="2357454"/>
          </a:xfrm>
          <a:prstGeom prst="bentConnector3">
            <a:avLst>
              <a:gd name="adj1" fmla="val 65807829"/>
            </a:avLst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모서리가 둥근 직사각형 28"/>
          <p:cNvSpPr/>
          <p:nvPr/>
        </p:nvSpPr>
        <p:spPr>
          <a:xfrm>
            <a:off x="642910" y="3786190"/>
            <a:ext cx="1500198" cy="714380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프로세스</a:t>
            </a:r>
            <a:endParaRPr lang="en-US" altLang="ko-KR" smtClean="0"/>
          </a:p>
          <a:p>
            <a:pPr algn="ctr"/>
            <a:r>
              <a:rPr lang="ko-KR" altLang="en-US" smtClean="0"/>
              <a:t>종료</a:t>
            </a:r>
            <a:endParaRPr lang="ko-KR" altLang="en-US"/>
          </a:p>
        </p:txBody>
      </p:sp>
      <p:sp>
        <p:nvSpPr>
          <p:cNvPr id="33" name="모서리가 둥근 직사각형 32"/>
          <p:cNvSpPr/>
          <p:nvPr/>
        </p:nvSpPr>
        <p:spPr>
          <a:xfrm>
            <a:off x="5857884" y="2071678"/>
            <a:ext cx="2786082" cy="16430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smtClean="0"/>
              <a:t>프로세스 종료</a:t>
            </a:r>
            <a:endParaRPr lang="en-US" altLang="ko-KR" b="1" smtClean="0"/>
          </a:p>
          <a:p>
            <a:pPr algn="ctr"/>
            <a:endParaRPr lang="en-US" altLang="ko-KR" smtClean="0"/>
          </a:p>
          <a:p>
            <a:pPr algn="ctr"/>
            <a:r>
              <a:rPr lang="ko-KR" altLang="en-US" sz="1500" smtClean="0"/>
              <a:t>메모리가 부족할 경우</a:t>
            </a:r>
            <a:endParaRPr lang="en-US" altLang="ko-KR" sz="1500" smtClean="0"/>
          </a:p>
          <a:p>
            <a:pPr algn="ctr"/>
            <a:r>
              <a:rPr lang="ko-KR" altLang="en-US" sz="1500" smtClean="0"/>
              <a:t>프로세스가 종료됨</a:t>
            </a:r>
            <a:endParaRPr lang="en-US" altLang="ko-KR" sz="1500" smtClean="0"/>
          </a:p>
        </p:txBody>
      </p:sp>
      <p:sp>
        <p:nvSpPr>
          <p:cNvPr id="30" name="모서리가 둥근 직사각형 29"/>
          <p:cNvSpPr/>
          <p:nvPr/>
        </p:nvSpPr>
        <p:spPr>
          <a:xfrm>
            <a:off x="5857884" y="2071678"/>
            <a:ext cx="2786082" cy="16430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smtClean="0"/>
              <a:t>정지 상태</a:t>
            </a:r>
            <a:endParaRPr lang="en-US" altLang="ko-KR" b="1" smtClean="0"/>
          </a:p>
          <a:p>
            <a:pPr algn="ctr"/>
            <a:endParaRPr lang="en-US" altLang="ko-KR" smtClean="0"/>
          </a:p>
          <a:p>
            <a:pPr algn="ctr"/>
            <a:r>
              <a:rPr lang="ko-KR" altLang="en-US" sz="1500" smtClean="0"/>
              <a:t>화면에 표시되지 않고</a:t>
            </a:r>
            <a:r>
              <a:rPr lang="en-US" altLang="ko-KR" sz="1500" smtClean="0"/>
              <a:t>,</a:t>
            </a:r>
          </a:p>
          <a:p>
            <a:pPr algn="ctr"/>
            <a:r>
              <a:rPr lang="ko-KR" altLang="en-US" sz="1500" smtClean="0"/>
              <a:t>사용자와의 상호작용 불가능</a:t>
            </a:r>
            <a:endParaRPr lang="en-US" altLang="ko-KR" sz="1500" smtClean="0"/>
          </a:p>
        </p:txBody>
      </p:sp>
      <p:sp>
        <p:nvSpPr>
          <p:cNvPr id="31" name="모서리가 둥근 직사각형 30"/>
          <p:cNvSpPr/>
          <p:nvPr/>
        </p:nvSpPr>
        <p:spPr>
          <a:xfrm>
            <a:off x="2428860" y="6000768"/>
            <a:ext cx="2000264" cy="500066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err="1" smtClean="0"/>
              <a:t>onStop</a:t>
            </a:r>
            <a:r>
              <a:rPr lang="en-US" altLang="ko-KR" smtClean="0"/>
              <a:t>()</a:t>
            </a:r>
            <a:endParaRPr lang="ko-KR" altLang="en-US"/>
          </a:p>
        </p:txBody>
      </p:sp>
      <p:cxnSp>
        <p:nvCxnSpPr>
          <p:cNvPr id="32" name="직선 화살표 연결선 31"/>
          <p:cNvCxnSpPr/>
          <p:nvPr/>
        </p:nvCxnSpPr>
        <p:spPr>
          <a:xfrm rot="5400000">
            <a:off x="3322629" y="5821379"/>
            <a:ext cx="21352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꺾인 연결선 35"/>
          <p:cNvCxnSpPr>
            <a:stCxn id="31" idx="3"/>
            <a:endCxn id="10" idx="3"/>
          </p:cNvCxnSpPr>
          <p:nvPr/>
        </p:nvCxnSpPr>
        <p:spPr>
          <a:xfrm flipV="1">
            <a:off x="4429124" y="3893347"/>
            <a:ext cx="1588" cy="2357454"/>
          </a:xfrm>
          <a:prstGeom prst="bentConnector3">
            <a:avLst>
              <a:gd name="adj1" fmla="val 79517846"/>
            </a:avLst>
          </a:prstGeom>
          <a:ln>
            <a:solidFill>
              <a:schemeClr val="tx2">
                <a:lumMod val="25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4" name="모서리가 둥근 직사각형 33"/>
          <p:cNvSpPr/>
          <p:nvPr/>
        </p:nvSpPr>
        <p:spPr>
          <a:xfrm>
            <a:off x="5000628" y="4786322"/>
            <a:ext cx="1357322" cy="500066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err="1" smtClean="0"/>
              <a:t>onRestart</a:t>
            </a:r>
            <a:r>
              <a:rPr lang="en-US" altLang="ko-KR" smtClean="0"/>
              <a:t>()</a:t>
            </a:r>
            <a:endParaRPr lang="ko-KR" altLang="en-US"/>
          </a:p>
        </p:txBody>
      </p:sp>
      <p:sp>
        <p:nvSpPr>
          <p:cNvPr id="39" name="모서리가 둥근 직사각형 38"/>
          <p:cNvSpPr/>
          <p:nvPr/>
        </p:nvSpPr>
        <p:spPr>
          <a:xfrm>
            <a:off x="5857884" y="2071678"/>
            <a:ext cx="2786082" cy="16430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err="1" smtClean="0"/>
              <a:t>액티비티</a:t>
            </a:r>
            <a:r>
              <a:rPr lang="ko-KR" altLang="en-US" b="1" smtClean="0"/>
              <a:t> </a:t>
            </a:r>
            <a:r>
              <a:rPr lang="ko-KR" altLang="en-US" b="1" err="1" smtClean="0"/>
              <a:t>재시작</a:t>
            </a:r>
            <a:endParaRPr lang="en-US" altLang="ko-KR" b="1" smtClean="0"/>
          </a:p>
          <a:p>
            <a:pPr algn="ctr"/>
            <a:endParaRPr lang="en-US" altLang="ko-KR" smtClean="0"/>
          </a:p>
          <a:p>
            <a:pPr algn="ctr"/>
            <a:r>
              <a:rPr lang="ko-KR" altLang="en-US" sz="1500" err="1" smtClean="0"/>
              <a:t>액티비티를</a:t>
            </a:r>
            <a:r>
              <a:rPr lang="ko-KR" altLang="en-US" sz="1500" smtClean="0"/>
              <a:t> 다시 </a:t>
            </a:r>
            <a:endParaRPr lang="en-US" altLang="ko-KR" sz="1500" smtClean="0"/>
          </a:p>
          <a:p>
            <a:pPr algn="ctr"/>
            <a:r>
              <a:rPr lang="ko-KR" altLang="en-US" sz="1500" smtClean="0"/>
              <a:t>화면에 표시함</a:t>
            </a:r>
            <a:endParaRPr lang="en-US" altLang="ko-KR" sz="1500" smtClean="0"/>
          </a:p>
        </p:txBody>
      </p:sp>
      <p:cxnSp>
        <p:nvCxnSpPr>
          <p:cNvPr id="44" name="Shape 43"/>
          <p:cNvCxnSpPr>
            <a:stCxn id="31" idx="1"/>
          </p:cNvCxnSpPr>
          <p:nvPr/>
        </p:nvCxnSpPr>
        <p:spPr>
          <a:xfrm rot="10800000">
            <a:off x="1214414" y="4500571"/>
            <a:ext cx="1214446" cy="1750231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2" name="모서리가 둥근 직사각형 61"/>
          <p:cNvSpPr/>
          <p:nvPr/>
        </p:nvSpPr>
        <p:spPr>
          <a:xfrm>
            <a:off x="5857884" y="2071678"/>
            <a:ext cx="2786082" cy="16430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smtClean="0"/>
              <a:t>프로세스 종료</a:t>
            </a:r>
            <a:endParaRPr lang="en-US" altLang="ko-KR" b="1" smtClean="0"/>
          </a:p>
          <a:p>
            <a:pPr algn="ctr"/>
            <a:endParaRPr lang="en-US" altLang="ko-KR" smtClean="0"/>
          </a:p>
          <a:p>
            <a:pPr algn="ctr"/>
            <a:r>
              <a:rPr lang="ko-KR" altLang="en-US" sz="1500" smtClean="0"/>
              <a:t>메모리가 부족하게 되면</a:t>
            </a:r>
            <a:endParaRPr lang="en-US" altLang="ko-KR" sz="1500" smtClean="0"/>
          </a:p>
          <a:p>
            <a:pPr algn="ctr"/>
            <a:r>
              <a:rPr lang="ko-KR" altLang="en-US" sz="1500" smtClean="0"/>
              <a:t>프로세스가 종료됨</a:t>
            </a:r>
            <a:endParaRPr lang="en-US" altLang="ko-KR" sz="1500" smtClean="0"/>
          </a:p>
        </p:txBody>
      </p:sp>
      <p:sp>
        <p:nvSpPr>
          <p:cNvPr id="63" name="모서리가 둥근 직사각형 62"/>
          <p:cNvSpPr/>
          <p:nvPr/>
        </p:nvSpPr>
        <p:spPr>
          <a:xfrm>
            <a:off x="6286512" y="6215082"/>
            <a:ext cx="2000264" cy="500066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err="1" smtClean="0"/>
              <a:t>onDestroy</a:t>
            </a:r>
            <a:r>
              <a:rPr lang="en-US" altLang="ko-KR" smtClean="0"/>
              <a:t>()</a:t>
            </a:r>
            <a:endParaRPr lang="ko-KR" altLang="en-US"/>
          </a:p>
        </p:txBody>
      </p:sp>
      <p:cxnSp>
        <p:nvCxnSpPr>
          <p:cNvPr id="65" name="Shape 64"/>
          <p:cNvCxnSpPr>
            <a:stCxn id="31" idx="2"/>
            <a:endCxn id="63" idx="1"/>
          </p:cNvCxnSpPr>
          <p:nvPr/>
        </p:nvCxnSpPr>
        <p:spPr>
          <a:xfrm rot="5400000" flipH="1" flipV="1">
            <a:off x="4839892" y="5054215"/>
            <a:ext cx="35719" cy="2857520"/>
          </a:xfrm>
          <a:prstGeom prst="bentConnector4">
            <a:avLst>
              <a:gd name="adj1" fmla="val -639996"/>
              <a:gd name="adj2" fmla="val 67500"/>
            </a:avLst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6" name="모서리가 둥근 직사각형 65"/>
          <p:cNvSpPr/>
          <p:nvPr/>
        </p:nvSpPr>
        <p:spPr>
          <a:xfrm>
            <a:off x="5857884" y="2071678"/>
            <a:ext cx="2786082" cy="16430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err="1" smtClean="0"/>
              <a:t>액티비티</a:t>
            </a:r>
            <a:r>
              <a:rPr lang="ko-KR" altLang="en-US" b="1" smtClean="0"/>
              <a:t> 소멸</a:t>
            </a:r>
            <a:endParaRPr lang="en-US" altLang="ko-KR" b="1" smtClean="0"/>
          </a:p>
          <a:p>
            <a:pPr algn="ctr"/>
            <a:endParaRPr lang="en-US" altLang="ko-KR" smtClean="0"/>
          </a:p>
          <a:p>
            <a:pPr algn="ctr"/>
            <a:r>
              <a:rPr lang="en-US" altLang="ko-KR" sz="1500" smtClean="0"/>
              <a:t>finish()</a:t>
            </a:r>
            <a:r>
              <a:rPr lang="ko-KR" altLang="en-US" sz="1500" err="1" smtClean="0"/>
              <a:t>메소드</a:t>
            </a:r>
            <a:r>
              <a:rPr lang="ko-KR" altLang="en-US" sz="1500" smtClean="0"/>
              <a:t> 호출됨</a:t>
            </a:r>
            <a:endParaRPr lang="en-US" altLang="ko-KR" sz="1500" smtClean="0"/>
          </a:p>
          <a:p>
            <a:pPr algn="ctr"/>
            <a:r>
              <a:rPr lang="ko-KR" altLang="en-US" sz="1500" err="1" smtClean="0"/>
              <a:t>액티비티를</a:t>
            </a:r>
            <a:r>
              <a:rPr lang="ko-KR" altLang="en-US" sz="1500" smtClean="0"/>
              <a:t> 더 이상 </a:t>
            </a:r>
            <a:endParaRPr lang="en-US" altLang="ko-KR" sz="1500" smtClean="0"/>
          </a:p>
          <a:p>
            <a:pPr algn="ctr"/>
            <a:r>
              <a:rPr lang="ko-KR" altLang="en-US" sz="1500" smtClean="0"/>
              <a:t>사용하지 않을 때</a:t>
            </a:r>
            <a:endParaRPr lang="en-US" altLang="ko-KR" sz="1500" smtClean="0"/>
          </a:p>
        </p:txBody>
      </p:sp>
      <p:sp>
        <p:nvSpPr>
          <p:cNvPr id="35" name="슬라이드 번호 개체 틀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  <p:bldP spid="9" grpId="0" animBg="1"/>
      <p:bldP spid="10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5" grpId="0" animBg="1"/>
      <p:bldP spid="29" grpId="0" animBg="1"/>
      <p:bldP spid="33" grpId="0" animBg="1"/>
      <p:bldP spid="30" grpId="0" animBg="1"/>
      <p:bldP spid="31" grpId="0" animBg="1"/>
      <p:bldP spid="34" grpId="0" animBg="1"/>
      <p:bldP spid="39" grpId="0" animBg="1"/>
      <p:bldP spid="62" grpId="0" animBg="1"/>
      <p:bldP spid="63" grpId="0" animBg="1"/>
      <p:bldP spid="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순서</a:t>
            </a:r>
            <a:endParaRPr lang="ko-KR" altLang="en-US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914400" y="178356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err="1" smtClean="0"/>
              <a:t>액티비티의</a:t>
            </a:r>
            <a:r>
              <a:rPr lang="ko-KR" altLang="en-US" smtClean="0"/>
              <a:t> 생애주기</a:t>
            </a:r>
            <a:r>
              <a:rPr lang="en-US" altLang="ko-KR" sz="2000" smtClean="0"/>
              <a:t>Activity Lifecycle</a:t>
            </a:r>
            <a:endParaRPr lang="ko-KR" altLang="en-US" sz="20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err="1" smtClean="0"/>
              <a:t>onCreate</a:t>
            </a:r>
            <a:r>
              <a:rPr lang="en-US" altLang="ko-KR" smtClean="0"/>
              <a:t>()</a:t>
            </a:r>
          </a:p>
          <a:p>
            <a:pPr lvl="1"/>
            <a:r>
              <a:rPr lang="ko-KR" altLang="en-US" err="1" smtClean="0"/>
              <a:t>액티비티의</a:t>
            </a:r>
            <a:r>
              <a:rPr lang="ko-KR" altLang="en-US" smtClean="0"/>
              <a:t> 초기화를 담당</a:t>
            </a:r>
            <a:endParaRPr lang="en-US" altLang="ko-KR" smtClean="0"/>
          </a:p>
          <a:p>
            <a:pPr lvl="1"/>
            <a:r>
              <a:rPr lang="ko-KR" altLang="en-US" err="1" smtClean="0"/>
              <a:t>위젯</a:t>
            </a:r>
            <a:r>
              <a:rPr lang="ko-KR" altLang="en-US" smtClean="0"/>
              <a:t> </a:t>
            </a:r>
            <a:r>
              <a:rPr lang="ko-KR" altLang="en-US" err="1" smtClean="0"/>
              <a:t>인스턴스의</a:t>
            </a:r>
            <a:r>
              <a:rPr lang="ko-KR" altLang="en-US" smtClean="0"/>
              <a:t> 생성 및 값 설정</a:t>
            </a:r>
            <a:endParaRPr lang="en-US" altLang="ko-KR" smtClean="0"/>
          </a:p>
          <a:p>
            <a:pPr lvl="1"/>
            <a:r>
              <a:rPr lang="ko-KR" altLang="en-US" smtClean="0"/>
              <a:t>일반적으로 </a:t>
            </a:r>
            <a:r>
              <a:rPr lang="ko-KR" altLang="en-US" err="1" smtClean="0"/>
              <a:t>액티비티의</a:t>
            </a:r>
            <a:r>
              <a:rPr lang="ko-KR" altLang="en-US" smtClean="0"/>
              <a:t> 레이아웃을 설정하는 </a:t>
            </a:r>
            <a:r>
              <a:rPr lang="ko-KR" altLang="en-US" err="1" smtClean="0"/>
              <a:t>메소드인</a:t>
            </a:r>
            <a:r>
              <a:rPr lang="ko-KR" altLang="en-US" smtClean="0"/>
              <a:t> </a:t>
            </a:r>
            <a:r>
              <a:rPr lang="en-US" altLang="ko-KR" err="1" smtClean="0"/>
              <a:t>setContentView</a:t>
            </a:r>
            <a:r>
              <a:rPr lang="en-US" altLang="ko-KR" smtClean="0"/>
              <a:t>()</a:t>
            </a:r>
            <a:r>
              <a:rPr lang="ko-KR" altLang="en-US" err="1" smtClean="0"/>
              <a:t>메소드가</a:t>
            </a:r>
            <a:r>
              <a:rPr lang="ko-KR" altLang="en-US" smtClean="0"/>
              <a:t> 존재</a:t>
            </a:r>
            <a:endParaRPr lang="en-US" altLang="ko-KR" smtClean="0"/>
          </a:p>
          <a:p>
            <a:pPr lvl="1"/>
            <a:r>
              <a:rPr lang="ko-KR" altLang="en-US" smtClean="0"/>
              <a:t>데이터베이스 초기화</a:t>
            </a:r>
            <a:r>
              <a:rPr lang="en-US" altLang="ko-KR" smtClean="0"/>
              <a:t>, </a:t>
            </a:r>
            <a:r>
              <a:rPr lang="ko-KR" altLang="en-US" smtClean="0"/>
              <a:t>리스트 어댑터 초기화 등의 작업을 수행</a:t>
            </a:r>
            <a:endParaRPr lang="en-US" altLang="ko-KR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err="1" smtClean="0"/>
              <a:t>액티비티의</a:t>
            </a:r>
            <a:r>
              <a:rPr lang="ko-KR" altLang="en-US" smtClean="0"/>
              <a:t> 생애주기</a:t>
            </a:r>
            <a:r>
              <a:rPr lang="en-US" altLang="ko-KR" sz="2000" smtClean="0"/>
              <a:t>Activity Lifecycle</a:t>
            </a:r>
            <a:endParaRPr lang="ko-KR" altLang="en-US" sz="20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err="1" smtClean="0"/>
              <a:t>onStart</a:t>
            </a:r>
            <a:r>
              <a:rPr lang="en-US" altLang="ko-KR" smtClean="0"/>
              <a:t>()</a:t>
            </a:r>
          </a:p>
          <a:p>
            <a:pPr lvl="1"/>
            <a:r>
              <a:rPr lang="ko-KR" altLang="en-US" err="1" smtClean="0"/>
              <a:t>액티비티가</a:t>
            </a:r>
            <a:r>
              <a:rPr lang="ko-KR" altLang="en-US" smtClean="0"/>
              <a:t> 화면에 표시됨</a:t>
            </a:r>
            <a:endParaRPr lang="en-US" altLang="ko-KR" smtClean="0"/>
          </a:p>
          <a:p>
            <a:pPr lvl="1"/>
            <a:r>
              <a:rPr lang="ko-KR" altLang="en-US" smtClean="0"/>
              <a:t>사용자와의 상호작용 </a:t>
            </a:r>
            <a:r>
              <a:rPr lang="en-US" altLang="ko-KR" smtClean="0"/>
              <a:t>(</a:t>
            </a:r>
            <a:r>
              <a:rPr lang="ko-KR" altLang="en-US" smtClean="0"/>
              <a:t>버튼 누르기</a:t>
            </a:r>
            <a:r>
              <a:rPr lang="en-US" altLang="ko-KR" smtClean="0"/>
              <a:t>, </a:t>
            </a:r>
            <a:r>
              <a:rPr lang="en-US" altLang="ko-KR" err="1" smtClean="0"/>
              <a:t>EditText</a:t>
            </a:r>
            <a:r>
              <a:rPr lang="ko-KR" altLang="en-US" smtClean="0"/>
              <a:t>에 문자열 입력 등</a:t>
            </a:r>
            <a:r>
              <a:rPr lang="en-US" altLang="ko-KR" smtClean="0"/>
              <a:t>)</a:t>
            </a:r>
            <a:r>
              <a:rPr lang="ko-KR" altLang="en-US" smtClean="0"/>
              <a:t>은 불가능</a:t>
            </a:r>
            <a:endParaRPr lang="en-US" altLang="ko-KR" smtClean="0"/>
          </a:p>
          <a:p>
            <a:r>
              <a:rPr lang="en-US" altLang="ko-KR" err="1" smtClean="0"/>
              <a:t>onResume</a:t>
            </a:r>
            <a:r>
              <a:rPr lang="en-US" altLang="ko-KR" smtClean="0"/>
              <a:t>()</a:t>
            </a:r>
          </a:p>
          <a:p>
            <a:pPr lvl="1"/>
            <a:r>
              <a:rPr lang="ko-KR" altLang="en-US" smtClean="0"/>
              <a:t>사용자와의 상호작용 가능해짐</a:t>
            </a:r>
            <a:endParaRPr lang="en-US" altLang="ko-KR" smtClean="0"/>
          </a:p>
          <a:p>
            <a:pPr lvl="1"/>
            <a:r>
              <a:rPr lang="ko-KR" altLang="en-US" smtClean="0"/>
              <a:t>실질적으로 </a:t>
            </a:r>
            <a:r>
              <a:rPr lang="ko-KR" altLang="en-US" err="1" smtClean="0"/>
              <a:t>액티비티가</a:t>
            </a:r>
            <a:r>
              <a:rPr lang="ko-KR" altLang="en-US" smtClean="0"/>
              <a:t> 제 기능을 수행할 수 있게 되는 시점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err="1" smtClean="0"/>
              <a:t>액티비티의</a:t>
            </a:r>
            <a:r>
              <a:rPr lang="ko-KR" altLang="en-US" smtClean="0"/>
              <a:t> 생애주기</a:t>
            </a:r>
            <a:r>
              <a:rPr lang="en-US" altLang="ko-KR" sz="2000" smtClean="0"/>
              <a:t>Activity Lifecycle</a:t>
            </a:r>
            <a:endParaRPr lang="ko-KR" altLang="en-US" sz="20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645308"/>
          </a:xfrm>
        </p:spPr>
        <p:txBody>
          <a:bodyPr/>
          <a:lstStyle/>
          <a:p>
            <a:r>
              <a:rPr lang="ko-KR" altLang="en-US" err="1" smtClean="0"/>
              <a:t>액티비티</a:t>
            </a:r>
            <a:r>
              <a:rPr lang="ko-KR" altLang="en-US" smtClean="0"/>
              <a:t> 상태 변화 </a:t>
            </a:r>
            <a:r>
              <a:rPr lang="en-US" altLang="ko-KR" smtClean="0"/>
              <a:t>: </a:t>
            </a:r>
            <a:r>
              <a:rPr lang="en-US" altLang="ko-KR" err="1" smtClean="0"/>
              <a:t>onCreate</a:t>
            </a:r>
            <a:r>
              <a:rPr lang="en-US" altLang="ko-KR" smtClean="0"/>
              <a:t> -&gt; </a:t>
            </a:r>
            <a:r>
              <a:rPr lang="en-US" altLang="ko-KR" err="1" smtClean="0"/>
              <a:t>onResume</a:t>
            </a:r>
            <a:r>
              <a:rPr lang="en-US" altLang="ko-KR" smtClean="0"/>
              <a:t>()</a:t>
            </a:r>
          </a:p>
        </p:txBody>
      </p:sp>
      <p:pic>
        <p:nvPicPr>
          <p:cNvPr id="4" name="그림 3" descr="service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571744"/>
            <a:ext cx="2143140" cy="321471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357290" y="5929330"/>
            <a:ext cx="2143140" cy="785818"/>
          </a:xfrm>
          <a:prstGeom prst="rect">
            <a:avLst/>
          </a:prstGeom>
          <a:solidFill>
            <a:srgbClr val="4D4D4D">
              <a:alpha val="36078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err="1" smtClean="0"/>
              <a:t>onCreate</a:t>
            </a:r>
            <a:r>
              <a:rPr lang="en-US" altLang="ko-KR" b="1" smtClean="0"/>
              <a:t>()</a:t>
            </a:r>
          </a:p>
          <a:p>
            <a:pPr algn="ctr"/>
            <a:r>
              <a:rPr lang="ko-KR" altLang="en-US" sz="1600" err="1" smtClean="0"/>
              <a:t>액티비티는</a:t>
            </a:r>
            <a:r>
              <a:rPr lang="ko-KR" altLang="en-US" sz="1600" smtClean="0"/>
              <a:t> 아직 </a:t>
            </a:r>
            <a:endParaRPr lang="en-US" altLang="ko-KR" sz="1600" smtClean="0"/>
          </a:p>
          <a:p>
            <a:pPr algn="ctr"/>
            <a:r>
              <a:rPr lang="ko-KR" altLang="en-US" sz="1600" smtClean="0"/>
              <a:t>화면에 표시되지 않음</a:t>
            </a:r>
            <a:endParaRPr lang="ko-KR" altLang="en-US" sz="1600"/>
          </a:p>
        </p:txBody>
      </p:sp>
      <p:pic>
        <p:nvPicPr>
          <p:cNvPr id="7" name="그림 6" descr="contac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2571745"/>
            <a:ext cx="2143140" cy="321471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4000496" y="5929330"/>
            <a:ext cx="2143140" cy="785818"/>
          </a:xfrm>
          <a:prstGeom prst="rect">
            <a:avLst/>
          </a:prstGeom>
          <a:solidFill>
            <a:srgbClr val="4D4D4D">
              <a:alpha val="36078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err="1" smtClean="0"/>
              <a:t>onStart</a:t>
            </a:r>
            <a:r>
              <a:rPr lang="en-US" altLang="ko-KR" b="1" smtClean="0"/>
              <a:t>()</a:t>
            </a:r>
          </a:p>
          <a:p>
            <a:pPr algn="ctr"/>
            <a:r>
              <a:rPr lang="ko-KR" altLang="en-US" sz="1600" err="1" smtClean="0"/>
              <a:t>액티비티가</a:t>
            </a:r>
            <a:r>
              <a:rPr lang="ko-KR" altLang="en-US" sz="1600" smtClean="0"/>
              <a:t> </a:t>
            </a:r>
            <a:endParaRPr lang="en-US" altLang="ko-KR" sz="1600" smtClean="0"/>
          </a:p>
          <a:p>
            <a:pPr algn="ctr"/>
            <a:r>
              <a:rPr lang="ko-KR" altLang="en-US" sz="1600" smtClean="0"/>
              <a:t>화면에 표시됨</a:t>
            </a:r>
            <a:endParaRPr lang="ko-KR" altLang="en-US" sz="1600"/>
          </a:p>
        </p:txBody>
      </p:sp>
      <p:pic>
        <p:nvPicPr>
          <p:cNvPr id="9" name="그림 8" descr="contac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2571745"/>
            <a:ext cx="2143140" cy="321471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6643702" y="5929330"/>
            <a:ext cx="2143140" cy="785818"/>
          </a:xfrm>
          <a:prstGeom prst="rect">
            <a:avLst/>
          </a:prstGeom>
          <a:solidFill>
            <a:srgbClr val="4D4D4D">
              <a:alpha val="36078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err="1" smtClean="0"/>
              <a:t>onResume</a:t>
            </a:r>
            <a:r>
              <a:rPr lang="en-US" altLang="ko-KR" b="1" smtClean="0"/>
              <a:t>()</a:t>
            </a:r>
          </a:p>
          <a:p>
            <a:pPr algn="ctr"/>
            <a:r>
              <a:rPr lang="ko-KR" altLang="en-US" sz="1600" err="1" smtClean="0"/>
              <a:t>액티비티의</a:t>
            </a:r>
            <a:r>
              <a:rPr lang="ko-KR" altLang="en-US" sz="1600" smtClean="0"/>
              <a:t> 버튼</a:t>
            </a:r>
            <a:r>
              <a:rPr lang="en-US" altLang="ko-KR" sz="1600" smtClean="0"/>
              <a:t>, </a:t>
            </a:r>
            <a:r>
              <a:rPr lang="ko-KR" altLang="en-US" sz="1600" smtClean="0"/>
              <a:t>탭</a:t>
            </a:r>
            <a:r>
              <a:rPr lang="en-US" altLang="ko-KR" sz="1600" smtClean="0"/>
              <a:t>, </a:t>
            </a:r>
            <a:r>
              <a:rPr lang="ko-KR" altLang="en-US" sz="1600" smtClean="0"/>
              <a:t>리스트 등을 클릭 가능</a:t>
            </a:r>
            <a:endParaRPr lang="ko-KR" altLang="en-US" sz="1600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8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err="1" smtClean="0"/>
              <a:t>액티비티의</a:t>
            </a:r>
            <a:r>
              <a:rPr lang="ko-KR" altLang="en-US" smtClean="0"/>
              <a:t> 생애주기</a:t>
            </a:r>
            <a:r>
              <a:rPr lang="en-US" altLang="ko-KR" sz="2000" smtClean="0"/>
              <a:t>Activity Lifecycle</a:t>
            </a:r>
            <a:endParaRPr lang="ko-KR" altLang="en-US" sz="20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err="1" smtClean="0"/>
              <a:t>onPause</a:t>
            </a:r>
            <a:r>
              <a:rPr lang="en-US" altLang="ko-KR" smtClean="0"/>
              <a:t>()</a:t>
            </a:r>
          </a:p>
          <a:p>
            <a:pPr lvl="1"/>
            <a:r>
              <a:rPr lang="ko-KR" altLang="en-US" smtClean="0"/>
              <a:t>사용자와의 상호작용이 중지됨</a:t>
            </a:r>
            <a:endParaRPr lang="en-US" altLang="ko-KR" smtClean="0"/>
          </a:p>
          <a:p>
            <a:pPr lvl="1"/>
            <a:r>
              <a:rPr lang="ko-KR" altLang="en-US" smtClean="0"/>
              <a:t>화면에서는 아직 보이는 상태</a:t>
            </a:r>
            <a:endParaRPr lang="en-US" altLang="ko-KR" smtClean="0"/>
          </a:p>
          <a:p>
            <a:pPr lvl="1"/>
            <a:r>
              <a:rPr lang="ko-KR" altLang="en-US" err="1" smtClean="0"/>
              <a:t>액티비티</a:t>
            </a:r>
            <a:r>
              <a:rPr lang="ko-KR" altLang="en-US" smtClean="0"/>
              <a:t> 종료를 대비해 상태를 저장하는 등의 작업 수행</a:t>
            </a:r>
            <a:endParaRPr lang="en-US" altLang="ko-KR" smtClean="0"/>
          </a:p>
          <a:p>
            <a:pPr lvl="1"/>
            <a:r>
              <a:rPr lang="ko-KR" altLang="en-US" smtClean="0"/>
              <a:t>메모리가 부족할 경우 종료될 수 있음</a:t>
            </a:r>
            <a:endParaRPr lang="en-US" altLang="ko-KR" smtClean="0"/>
          </a:p>
          <a:p>
            <a:r>
              <a:rPr lang="en-US" altLang="ko-KR" err="1" smtClean="0"/>
              <a:t>onStop</a:t>
            </a:r>
            <a:r>
              <a:rPr lang="en-US" altLang="ko-KR" smtClean="0"/>
              <a:t>()</a:t>
            </a:r>
          </a:p>
          <a:p>
            <a:pPr lvl="1"/>
            <a:r>
              <a:rPr lang="ko-KR" altLang="en-US" err="1" smtClean="0"/>
              <a:t>액티비티가</a:t>
            </a:r>
            <a:r>
              <a:rPr lang="ko-KR" altLang="en-US" smtClean="0"/>
              <a:t> 화면에서 보이지 않는 상태</a:t>
            </a:r>
            <a:endParaRPr lang="en-US" altLang="ko-KR" smtClean="0"/>
          </a:p>
          <a:p>
            <a:pPr lvl="1"/>
            <a:r>
              <a:rPr lang="ko-KR" altLang="en-US" smtClean="0"/>
              <a:t>메모리가 부족할 경우 종료될 수 있음</a:t>
            </a:r>
            <a:endParaRPr lang="en-US" altLang="ko-KR" smtClean="0"/>
          </a:p>
          <a:p>
            <a:pPr lvl="1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err="1" smtClean="0"/>
              <a:t>액티비티의</a:t>
            </a:r>
            <a:r>
              <a:rPr lang="ko-KR" altLang="en-US" smtClean="0"/>
              <a:t> 생애주기</a:t>
            </a:r>
            <a:r>
              <a:rPr lang="en-US" altLang="ko-KR" sz="2000" smtClean="0"/>
              <a:t>Activity Lifecycle</a:t>
            </a:r>
            <a:endParaRPr lang="ko-KR" altLang="en-US" sz="20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1145374"/>
          </a:xfrm>
        </p:spPr>
        <p:txBody>
          <a:bodyPr/>
          <a:lstStyle/>
          <a:p>
            <a:r>
              <a:rPr lang="en-US" altLang="ko-KR" err="1" smtClean="0"/>
              <a:t>onPause</a:t>
            </a:r>
            <a:r>
              <a:rPr lang="en-US" altLang="ko-KR" smtClean="0"/>
              <a:t>() : </a:t>
            </a:r>
            <a:r>
              <a:rPr lang="ko-KR" altLang="en-US" smtClean="0"/>
              <a:t>상호작용만  중단됨</a:t>
            </a:r>
            <a:endParaRPr lang="en-US" altLang="ko-KR" smtClean="0"/>
          </a:p>
          <a:p>
            <a:r>
              <a:rPr lang="en-US" altLang="ko-KR" err="1" smtClean="0"/>
              <a:t>onStop</a:t>
            </a:r>
            <a:r>
              <a:rPr lang="en-US" altLang="ko-KR" smtClean="0"/>
              <a:t>() : </a:t>
            </a:r>
            <a:r>
              <a:rPr lang="ko-KR" altLang="en-US" smtClean="0"/>
              <a:t>화면에서 사라짐</a:t>
            </a:r>
            <a:r>
              <a:rPr lang="en-US" altLang="ko-KR" smtClean="0"/>
              <a:t> </a:t>
            </a:r>
            <a:endParaRPr lang="ko-KR" altLang="en-US"/>
          </a:p>
        </p:txBody>
      </p:sp>
      <p:pic>
        <p:nvPicPr>
          <p:cNvPr id="4" name="그림 3" descr="lifecycle_paus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928934"/>
            <a:ext cx="2428892" cy="3643338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5500694" y="3714752"/>
            <a:ext cx="2786082" cy="16430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err="1" smtClean="0"/>
              <a:t>onPause</a:t>
            </a:r>
            <a:r>
              <a:rPr lang="en-US" altLang="ko-KR" b="1" smtClean="0"/>
              <a:t>()</a:t>
            </a:r>
          </a:p>
          <a:p>
            <a:pPr algn="ctr"/>
            <a:endParaRPr lang="en-US" altLang="ko-KR" smtClean="0"/>
          </a:p>
          <a:p>
            <a:pPr algn="ctr"/>
            <a:r>
              <a:rPr lang="ko-KR" altLang="en-US" sz="1500" smtClean="0"/>
              <a:t>더 이상 기존의 </a:t>
            </a:r>
            <a:r>
              <a:rPr lang="ko-KR" altLang="en-US" sz="1500" err="1" smtClean="0"/>
              <a:t>액티비티의</a:t>
            </a:r>
            <a:endParaRPr lang="en-US" altLang="ko-KR" sz="1500" smtClean="0"/>
          </a:p>
          <a:p>
            <a:pPr algn="ctr"/>
            <a:r>
              <a:rPr lang="ko-KR" altLang="en-US" sz="1500" smtClean="0"/>
              <a:t>버튼을 누르거나 텍스트를 입력하는 등의 작업 불가능</a:t>
            </a:r>
            <a:endParaRPr lang="en-US" altLang="ko-KR" sz="1500" smtClean="0"/>
          </a:p>
        </p:txBody>
      </p:sp>
      <p:pic>
        <p:nvPicPr>
          <p:cNvPr id="6" name="그림 5" descr="service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2928934"/>
            <a:ext cx="2428892" cy="3643338"/>
          </a:xfrm>
          <a:prstGeom prst="rect">
            <a:avLst/>
          </a:prstGeom>
        </p:spPr>
      </p:pic>
      <p:sp>
        <p:nvSpPr>
          <p:cNvPr id="7" name="모서리가 둥근 직사각형 6"/>
          <p:cNvSpPr/>
          <p:nvPr/>
        </p:nvSpPr>
        <p:spPr>
          <a:xfrm>
            <a:off x="5500694" y="3714752"/>
            <a:ext cx="2786082" cy="16430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err="1" smtClean="0"/>
              <a:t>onStop</a:t>
            </a:r>
            <a:r>
              <a:rPr lang="en-US" altLang="ko-KR" b="1" smtClean="0"/>
              <a:t>()</a:t>
            </a:r>
          </a:p>
          <a:p>
            <a:pPr algn="ctr"/>
            <a:endParaRPr lang="en-US" altLang="ko-KR" smtClean="0"/>
          </a:p>
          <a:p>
            <a:pPr algn="ctr"/>
            <a:r>
              <a:rPr lang="ko-KR" altLang="en-US" sz="1500" smtClean="0"/>
              <a:t>기존 </a:t>
            </a:r>
            <a:r>
              <a:rPr lang="ko-KR" altLang="en-US" sz="1500" err="1" smtClean="0"/>
              <a:t>액티비티가</a:t>
            </a:r>
            <a:r>
              <a:rPr lang="ko-KR" altLang="en-US" sz="1500" smtClean="0"/>
              <a:t> </a:t>
            </a:r>
            <a:endParaRPr lang="en-US" altLang="ko-KR" sz="1500" smtClean="0"/>
          </a:p>
          <a:p>
            <a:pPr algn="ctr"/>
            <a:r>
              <a:rPr lang="ko-KR" altLang="en-US" sz="1500" smtClean="0"/>
              <a:t>화면에서 사라짐</a:t>
            </a:r>
            <a:endParaRPr lang="en-US" altLang="ko-KR" sz="1500" smtClean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err="1" smtClean="0"/>
              <a:t>액티비티의</a:t>
            </a:r>
            <a:r>
              <a:rPr lang="ko-KR" altLang="en-US" smtClean="0"/>
              <a:t> 생애주기</a:t>
            </a:r>
            <a:r>
              <a:rPr lang="en-US" altLang="ko-KR" sz="2000" smtClean="0"/>
              <a:t>Activity Lifecycle</a:t>
            </a:r>
            <a:endParaRPr lang="ko-KR" altLang="en-US" sz="20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err="1" smtClean="0"/>
              <a:t>onRestart</a:t>
            </a:r>
            <a:r>
              <a:rPr lang="en-US" altLang="ko-KR" smtClean="0"/>
              <a:t>()</a:t>
            </a:r>
          </a:p>
          <a:p>
            <a:pPr lvl="1"/>
            <a:r>
              <a:rPr lang="en-US" altLang="ko-KR" err="1" smtClean="0"/>
              <a:t>onStop</a:t>
            </a:r>
            <a:r>
              <a:rPr lang="en-US" altLang="ko-KR" smtClean="0"/>
              <a:t>() </a:t>
            </a:r>
            <a:r>
              <a:rPr lang="ko-KR" altLang="en-US" err="1" smtClean="0"/>
              <a:t>메소드</a:t>
            </a:r>
            <a:r>
              <a:rPr lang="ko-KR" altLang="en-US" smtClean="0"/>
              <a:t> 호출 이후 정지상태에 있던 </a:t>
            </a:r>
            <a:r>
              <a:rPr lang="ko-KR" altLang="en-US" err="1" smtClean="0"/>
              <a:t>액티비티를</a:t>
            </a:r>
            <a:r>
              <a:rPr lang="ko-KR" altLang="en-US" smtClean="0"/>
              <a:t> 다시 화면에 표시할 때 호출됨</a:t>
            </a:r>
            <a:endParaRPr lang="en-US" altLang="ko-KR" smtClean="0"/>
          </a:p>
          <a:p>
            <a:r>
              <a:rPr lang="en-US" altLang="ko-KR" err="1" smtClean="0"/>
              <a:t>onDestroy</a:t>
            </a:r>
            <a:r>
              <a:rPr lang="en-US" altLang="ko-KR" smtClean="0"/>
              <a:t>()</a:t>
            </a:r>
          </a:p>
          <a:p>
            <a:pPr lvl="1"/>
            <a:r>
              <a:rPr lang="en-US" altLang="ko-KR" sz="2400" smtClean="0"/>
              <a:t>finish()</a:t>
            </a:r>
            <a:r>
              <a:rPr lang="ko-KR" altLang="en-US" sz="2400" smtClean="0"/>
              <a:t> </a:t>
            </a:r>
            <a:r>
              <a:rPr lang="ko-KR" altLang="en-US" sz="2400" err="1" smtClean="0"/>
              <a:t>메소드를</a:t>
            </a:r>
            <a:r>
              <a:rPr lang="ko-KR" altLang="en-US" sz="2400" smtClean="0"/>
              <a:t> 통해 </a:t>
            </a:r>
            <a:r>
              <a:rPr lang="ko-KR" altLang="en-US" sz="2400" err="1" smtClean="0"/>
              <a:t>액티비티가</a:t>
            </a:r>
            <a:r>
              <a:rPr lang="ko-KR" altLang="en-US" sz="2400" smtClean="0"/>
              <a:t> 종료될 때 호출됨</a:t>
            </a:r>
            <a:endParaRPr lang="en-US" altLang="ko-KR" sz="2400" smtClean="0"/>
          </a:p>
          <a:p>
            <a:pPr lvl="1"/>
            <a:r>
              <a:rPr lang="ko-KR" altLang="en-US" sz="2400" err="1" smtClean="0"/>
              <a:t>액티비티가</a:t>
            </a:r>
            <a:r>
              <a:rPr lang="ko-KR" altLang="en-US" sz="2400" smtClean="0"/>
              <a:t> 종료될 때 항상 호출된다는 보장은 없음</a:t>
            </a:r>
            <a:endParaRPr lang="ko-KR" altLang="en-US" sz="240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err="1" smtClean="0"/>
              <a:t>액티비티의</a:t>
            </a:r>
            <a:r>
              <a:rPr lang="ko-KR" altLang="en-US" smtClean="0"/>
              <a:t> 생애주기</a:t>
            </a:r>
            <a:r>
              <a:rPr lang="en-US" altLang="ko-KR" sz="2000" smtClean="0"/>
              <a:t>Activity Lifecycle</a:t>
            </a:r>
            <a:endParaRPr lang="ko-KR" altLang="en-US" sz="20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err="1" smtClean="0"/>
              <a:t>onRestart</a:t>
            </a:r>
            <a:r>
              <a:rPr lang="en-US" altLang="ko-KR" smtClean="0"/>
              <a:t>()</a:t>
            </a:r>
          </a:p>
          <a:p>
            <a:pPr lvl="1"/>
            <a:r>
              <a:rPr lang="en-US" altLang="ko-KR" err="1" smtClean="0"/>
              <a:t>onStop</a:t>
            </a:r>
            <a:r>
              <a:rPr lang="en-US" altLang="ko-KR" smtClean="0"/>
              <a:t>() </a:t>
            </a:r>
            <a:r>
              <a:rPr lang="ko-KR" altLang="en-US" err="1" smtClean="0"/>
              <a:t>메소드</a:t>
            </a:r>
            <a:r>
              <a:rPr lang="ko-KR" altLang="en-US" smtClean="0"/>
              <a:t> 호출 이후 정지상태에 있던 </a:t>
            </a:r>
            <a:r>
              <a:rPr lang="ko-KR" altLang="en-US" err="1" smtClean="0"/>
              <a:t>액티비티를</a:t>
            </a:r>
            <a:r>
              <a:rPr lang="ko-KR" altLang="en-US" smtClean="0"/>
              <a:t> 다시 화면에 표시할 때 호출됨</a:t>
            </a:r>
            <a:endParaRPr lang="en-US" altLang="ko-KR" smtClean="0"/>
          </a:p>
          <a:p>
            <a:r>
              <a:rPr lang="en-US" altLang="ko-KR" err="1" smtClean="0"/>
              <a:t>onDestroy</a:t>
            </a:r>
            <a:r>
              <a:rPr lang="en-US" altLang="ko-KR" smtClean="0"/>
              <a:t>()</a:t>
            </a:r>
          </a:p>
          <a:p>
            <a:pPr lvl="1"/>
            <a:r>
              <a:rPr lang="en-US" altLang="ko-KR" sz="2400" smtClean="0"/>
              <a:t>finish()</a:t>
            </a:r>
            <a:r>
              <a:rPr lang="ko-KR" altLang="en-US" sz="2400" smtClean="0"/>
              <a:t> </a:t>
            </a:r>
            <a:r>
              <a:rPr lang="ko-KR" altLang="en-US" sz="2400" err="1" smtClean="0"/>
              <a:t>메소드를</a:t>
            </a:r>
            <a:r>
              <a:rPr lang="ko-KR" altLang="en-US" sz="2400" smtClean="0"/>
              <a:t> 통해 </a:t>
            </a:r>
            <a:r>
              <a:rPr lang="ko-KR" altLang="en-US" sz="2400" err="1" smtClean="0"/>
              <a:t>액티비티가</a:t>
            </a:r>
            <a:r>
              <a:rPr lang="ko-KR" altLang="en-US" sz="2400" smtClean="0"/>
              <a:t> 종료될 때 호출됨</a:t>
            </a:r>
            <a:endParaRPr lang="en-US" altLang="ko-KR" sz="2400" smtClean="0"/>
          </a:p>
          <a:p>
            <a:pPr lvl="1"/>
            <a:r>
              <a:rPr lang="ko-KR" altLang="en-US" sz="2400" err="1" smtClean="0"/>
              <a:t>액티비티가</a:t>
            </a:r>
            <a:r>
              <a:rPr lang="ko-KR" altLang="en-US" sz="2400" smtClean="0"/>
              <a:t> 종료될 때 항상 호출된다는 보장은 없음</a:t>
            </a:r>
            <a:endParaRPr lang="ko-KR" altLang="en-US" sz="240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err="1" smtClean="0"/>
              <a:t>액티비티의</a:t>
            </a:r>
            <a:r>
              <a:rPr lang="ko-KR" altLang="en-US" smtClean="0"/>
              <a:t> 생애주기</a:t>
            </a:r>
            <a:r>
              <a:rPr lang="en-US" altLang="ko-KR" sz="2000" smtClean="0"/>
              <a:t>Activity Lifecycle</a:t>
            </a:r>
            <a:endParaRPr lang="ko-KR" altLang="en-US" sz="20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err="1" smtClean="0"/>
              <a:t>액티비티</a:t>
            </a:r>
            <a:r>
              <a:rPr lang="ko-KR" altLang="en-US" smtClean="0"/>
              <a:t> 상태의 저장</a:t>
            </a:r>
            <a:r>
              <a:rPr lang="en-US" altLang="ko-KR" smtClean="0"/>
              <a:t>/ </a:t>
            </a:r>
            <a:r>
              <a:rPr lang="ko-KR" altLang="en-US" smtClean="0"/>
              <a:t>복구</a:t>
            </a:r>
            <a:endParaRPr lang="en-US" altLang="ko-KR" smtClean="0"/>
          </a:p>
          <a:p>
            <a:pPr lvl="1"/>
            <a:r>
              <a:rPr lang="en-US" altLang="ko-KR" smtClean="0"/>
              <a:t>Bundle </a:t>
            </a:r>
            <a:r>
              <a:rPr lang="ko-KR" altLang="en-US" smtClean="0"/>
              <a:t>객체에 </a:t>
            </a:r>
            <a:r>
              <a:rPr lang="ko-KR" altLang="en-US" err="1" smtClean="0"/>
              <a:t>액티비티의</a:t>
            </a:r>
            <a:r>
              <a:rPr lang="ko-KR" altLang="en-US" smtClean="0"/>
              <a:t> 상태정보를 저장</a:t>
            </a:r>
            <a:endParaRPr lang="en-US" altLang="ko-KR" smtClean="0"/>
          </a:p>
          <a:p>
            <a:pPr lvl="1"/>
            <a:r>
              <a:rPr lang="en-US" altLang="ko-KR" smtClean="0"/>
              <a:t>Key-Value </a:t>
            </a:r>
            <a:r>
              <a:rPr lang="ko-KR" altLang="en-US" smtClean="0"/>
              <a:t>방식으로 각각의 데이터를 저장</a:t>
            </a:r>
            <a:endParaRPr lang="en-US" altLang="ko-KR" smtClean="0"/>
          </a:p>
          <a:p>
            <a:r>
              <a:rPr lang="ko-KR" altLang="en-US" err="1" smtClean="0"/>
              <a:t>액티비티</a:t>
            </a:r>
            <a:r>
              <a:rPr lang="ko-KR" altLang="en-US" smtClean="0"/>
              <a:t> 상태를 저장하는 방법</a:t>
            </a:r>
            <a:endParaRPr lang="en-US" altLang="ko-KR" smtClean="0"/>
          </a:p>
          <a:p>
            <a:pPr lvl="1"/>
            <a:r>
              <a:rPr lang="ko-KR" altLang="en-US" smtClean="0"/>
              <a:t>예기치 못한 상황 </a:t>
            </a:r>
            <a:r>
              <a:rPr lang="en-US" altLang="ko-KR" smtClean="0"/>
              <a:t>(</a:t>
            </a:r>
            <a:r>
              <a:rPr lang="ko-KR" altLang="en-US" smtClean="0"/>
              <a:t>시스템 메모리 부족</a:t>
            </a:r>
            <a:r>
              <a:rPr lang="en-US" altLang="ko-KR" smtClean="0"/>
              <a:t>) </a:t>
            </a:r>
            <a:r>
              <a:rPr lang="ko-KR" altLang="en-US" smtClean="0"/>
              <a:t>등으로 인해 </a:t>
            </a:r>
            <a:r>
              <a:rPr lang="ko-KR" altLang="en-US" err="1" smtClean="0"/>
              <a:t>액티비티가</a:t>
            </a:r>
            <a:r>
              <a:rPr lang="ko-KR" altLang="en-US" smtClean="0"/>
              <a:t> 종료될 경우</a:t>
            </a:r>
            <a:endParaRPr lang="en-US" altLang="ko-KR" smtClean="0"/>
          </a:p>
          <a:p>
            <a:pPr lvl="2"/>
            <a:r>
              <a:rPr lang="en-US" altLang="ko-KR" err="1" smtClean="0"/>
              <a:t>onSaveInstanceState</a:t>
            </a:r>
            <a:r>
              <a:rPr lang="en-US" altLang="ko-KR" smtClean="0"/>
              <a:t>(Bundle)</a:t>
            </a:r>
          </a:p>
          <a:p>
            <a:pPr lvl="1"/>
            <a:r>
              <a:rPr lang="ko-KR" altLang="en-US" smtClean="0"/>
              <a:t>사용자의 의도에 의해 </a:t>
            </a:r>
            <a:r>
              <a:rPr lang="ko-KR" altLang="en-US" err="1" smtClean="0"/>
              <a:t>액티비티가</a:t>
            </a:r>
            <a:r>
              <a:rPr lang="ko-KR" altLang="en-US" smtClean="0"/>
              <a:t> 종료될 때는 위의 </a:t>
            </a:r>
            <a:r>
              <a:rPr lang="ko-KR" altLang="en-US" err="1" smtClean="0"/>
              <a:t>메소드가</a:t>
            </a:r>
            <a:r>
              <a:rPr lang="ko-KR" altLang="en-US" smtClean="0"/>
              <a:t> 호출되지 않음</a:t>
            </a:r>
            <a:endParaRPr lang="en-US" altLang="ko-KR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err="1" smtClean="0"/>
              <a:t>액티비티의</a:t>
            </a:r>
            <a:r>
              <a:rPr lang="ko-KR" altLang="en-US" smtClean="0"/>
              <a:t> 생애주기</a:t>
            </a:r>
            <a:r>
              <a:rPr lang="en-US" altLang="ko-KR" sz="2000" smtClean="0"/>
              <a:t>Activity Lifecycle</a:t>
            </a:r>
            <a:endParaRPr lang="ko-KR" altLang="en-US" sz="20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err="1" smtClean="0"/>
              <a:t>액티비티</a:t>
            </a:r>
            <a:r>
              <a:rPr lang="ko-KR" altLang="en-US" smtClean="0"/>
              <a:t> 상태의 복구</a:t>
            </a:r>
            <a:endParaRPr lang="en-US" altLang="ko-KR" smtClean="0"/>
          </a:p>
          <a:p>
            <a:pPr lvl="1"/>
            <a:r>
              <a:rPr lang="en-US" altLang="ko-KR" err="1" smtClean="0"/>
              <a:t>onCreate</a:t>
            </a:r>
            <a:r>
              <a:rPr lang="en-US" altLang="ko-KR" smtClean="0"/>
              <a:t>(Bundle)</a:t>
            </a:r>
          </a:p>
          <a:p>
            <a:pPr lvl="1"/>
            <a:r>
              <a:rPr lang="en-US" altLang="ko-KR" err="1" smtClean="0"/>
              <a:t>onRestoreInstanceState</a:t>
            </a:r>
            <a:r>
              <a:rPr lang="en-US" altLang="ko-KR" smtClean="0"/>
              <a:t>(Bundle)</a:t>
            </a:r>
          </a:p>
          <a:p>
            <a:r>
              <a:rPr lang="en-US" altLang="ko-KR" err="1" smtClean="0"/>
              <a:t>onSaveInstanceState</a:t>
            </a:r>
            <a:r>
              <a:rPr lang="en-US" altLang="ko-KR" smtClean="0"/>
              <a:t>(Bundle)</a:t>
            </a:r>
            <a:r>
              <a:rPr lang="ko-KR" altLang="en-US" smtClean="0"/>
              <a:t>이 호출되지 않았다면</a:t>
            </a:r>
            <a:r>
              <a:rPr lang="en-US" altLang="ko-KR" smtClean="0"/>
              <a:t>, </a:t>
            </a:r>
            <a:r>
              <a:rPr lang="ko-KR" altLang="en-US" smtClean="0"/>
              <a:t>위의 두 </a:t>
            </a:r>
            <a:r>
              <a:rPr lang="ko-KR" altLang="en-US" err="1" smtClean="0"/>
              <a:t>메소드의</a:t>
            </a:r>
            <a:r>
              <a:rPr lang="ko-KR" altLang="en-US" smtClean="0"/>
              <a:t> 인자로 받는 </a:t>
            </a:r>
            <a:r>
              <a:rPr lang="en-US" altLang="ko-KR" smtClean="0"/>
              <a:t>Bundle </a:t>
            </a:r>
            <a:r>
              <a:rPr lang="ko-KR" altLang="en-US" smtClean="0"/>
              <a:t>객체는 </a:t>
            </a:r>
            <a:r>
              <a:rPr lang="en-US" altLang="ko-KR" smtClean="0"/>
              <a:t>null</a:t>
            </a:r>
          </a:p>
          <a:p>
            <a:r>
              <a:rPr lang="en-US" altLang="ko-KR" err="1" smtClean="0"/>
              <a:t>onSaveInstanceState</a:t>
            </a:r>
            <a:r>
              <a:rPr lang="en-US" altLang="ko-KR" smtClean="0"/>
              <a:t>() </a:t>
            </a:r>
            <a:r>
              <a:rPr lang="ko-KR" altLang="en-US" smtClean="0"/>
              <a:t>및 </a:t>
            </a:r>
            <a:r>
              <a:rPr lang="en-US" altLang="ko-KR" err="1" smtClean="0"/>
              <a:t>onRestoreInstance</a:t>
            </a:r>
            <a:r>
              <a:rPr lang="en-US" altLang="ko-KR" smtClean="0"/>
              <a:t>() </a:t>
            </a:r>
            <a:r>
              <a:rPr lang="ko-KR" altLang="en-US" err="1" smtClean="0"/>
              <a:t>메소드는</a:t>
            </a:r>
            <a:r>
              <a:rPr lang="ko-KR" altLang="en-US" smtClean="0"/>
              <a:t> 생애주기 </a:t>
            </a:r>
            <a:r>
              <a:rPr lang="ko-KR" altLang="en-US" err="1" smtClean="0"/>
              <a:t>메소드가</a:t>
            </a:r>
            <a:r>
              <a:rPr lang="ko-KR" altLang="en-US" smtClean="0"/>
              <a:t> 아니므로 항상 호출됨을 보장할 수 없음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err="1" smtClean="0"/>
              <a:t>액티비티의</a:t>
            </a:r>
            <a:r>
              <a:rPr lang="ko-KR" altLang="en-US" smtClean="0"/>
              <a:t> 생애주기</a:t>
            </a:r>
            <a:r>
              <a:rPr lang="en-US" altLang="ko-KR" sz="2000" smtClean="0"/>
              <a:t>Activity Lifecycle</a:t>
            </a:r>
            <a:endParaRPr lang="ko-KR" altLang="en-US" sz="20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28662" y="1571612"/>
            <a:ext cx="7772400" cy="430994"/>
          </a:xfrm>
        </p:spPr>
        <p:txBody>
          <a:bodyPr>
            <a:normAutofit/>
          </a:bodyPr>
          <a:lstStyle/>
          <a:p>
            <a:r>
              <a:rPr lang="ko-KR" altLang="en-US" sz="2200" err="1" smtClean="0"/>
              <a:t>액티비티</a:t>
            </a:r>
            <a:r>
              <a:rPr lang="ko-KR" altLang="en-US" sz="2200" smtClean="0"/>
              <a:t> 상태 저장</a:t>
            </a:r>
            <a:r>
              <a:rPr lang="en-US" altLang="ko-KR" sz="2200" smtClean="0"/>
              <a:t>/</a:t>
            </a:r>
            <a:r>
              <a:rPr lang="ko-KR" altLang="en-US" sz="2200" smtClean="0"/>
              <a:t>복구 </a:t>
            </a:r>
            <a:r>
              <a:rPr lang="ko-KR" altLang="en-US" sz="2200" err="1" smtClean="0"/>
              <a:t>메소드가</a:t>
            </a:r>
            <a:r>
              <a:rPr lang="ko-KR" altLang="en-US" sz="2200" smtClean="0"/>
              <a:t> 호출될 수 있는 시점</a:t>
            </a:r>
            <a:endParaRPr lang="ko-KR" altLang="en-US" sz="2200"/>
          </a:p>
        </p:txBody>
      </p:sp>
      <p:sp>
        <p:nvSpPr>
          <p:cNvPr id="4" name="모서리가 둥근 직사각형 3"/>
          <p:cNvSpPr/>
          <p:nvPr/>
        </p:nvSpPr>
        <p:spPr>
          <a:xfrm>
            <a:off x="2500298" y="2071678"/>
            <a:ext cx="2000264" cy="500066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err="1" smtClean="0"/>
              <a:t>액티비티</a:t>
            </a:r>
            <a:r>
              <a:rPr lang="ko-KR" altLang="en-US" smtClean="0"/>
              <a:t> 시작</a:t>
            </a:r>
            <a:endParaRPr lang="ko-KR" altLang="en-US"/>
          </a:p>
        </p:txBody>
      </p:sp>
      <p:cxnSp>
        <p:nvCxnSpPr>
          <p:cNvPr id="5" name="직선 화살표 연결선 4"/>
          <p:cNvCxnSpPr/>
          <p:nvPr/>
        </p:nvCxnSpPr>
        <p:spPr>
          <a:xfrm rot="5400000">
            <a:off x="3394067" y="2678107"/>
            <a:ext cx="21352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모서리가 둥근 직사각형 5"/>
          <p:cNvSpPr/>
          <p:nvPr/>
        </p:nvSpPr>
        <p:spPr>
          <a:xfrm>
            <a:off x="2500298" y="2857496"/>
            <a:ext cx="2000264" cy="50006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err="1" smtClean="0"/>
              <a:t>onCreate</a:t>
            </a:r>
            <a:r>
              <a:rPr lang="en-US" altLang="ko-KR" smtClean="0"/>
              <a:t>()</a:t>
            </a:r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2500298" y="3643314"/>
            <a:ext cx="2000264" cy="50006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err="1" smtClean="0"/>
              <a:t>onStart</a:t>
            </a:r>
            <a:r>
              <a:rPr lang="en-US" altLang="ko-KR" smtClean="0"/>
              <a:t>()</a:t>
            </a:r>
            <a:endParaRPr lang="ko-KR" altLang="en-US"/>
          </a:p>
        </p:txBody>
      </p:sp>
      <p:cxnSp>
        <p:nvCxnSpPr>
          <p:cNvPr id="8" name="직선 화살표 연결선 7"/>
          <p:cNvCxnSpPr/>
          <p:nvPr/>
        </p:nvCxnSpPr>
        <p:spPr>
          <a:xfrm rot="5400000">
            <a:off x="3394067" y="3463925"/>
            <a:ext cx="21352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모서리가 둥근 직사각형 8"/>
          <p:cNvSpPr/>
          <p:nvPr/>
        </p:nvSpPr>
        <p:spPr>
          <a:xfrm>
            <a:off x="2500298" y="4429132"/>
            <a:ext cx="2000264" cy="50006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err="1" smtClean="0"/>
              <a:t>onResume</a:t>
            </a:r>
            <a:r>
              <a:rPr lang="en-US" altLang="ko-KR" smtClean="0"/>
              <a:t>()</a:t>
            </a:r>
            <a:endParaRPr lang="ko-KR" altLang="en-US"/>
          </a:p>
        </p:txBody>
      </p:sp>
      <p:cxnSp>
        <p:nvCxnSpPr>
          <p:cNvPr id="10" name="직선 화살표 연결선 9"/>
          <p:cNvCxnSpPr/>
          <p:nvPr/>
        </p:nvCxnSpPr>
        <p:spPr>
          <a:xfrm rot="5400000">
            <a:off x="3394067" y="4249743"/>
            <a:ext cx="21352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1" name="모서리가 둥근 직사각형 10"/>
          <p:cNvSpPr/>
          <p:nvPr/>
        </p:nvSpPr>
        <p:spPr>
          <a:xfrm>
            <a:off x="2500298" y="5214950"/>
            <a:ext cx="2000264" cy="50006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err="1" smtClean="0"/>
              <a:t>onPause</a:t>
            </a:r>
            <a:r>
              <a:rPr lang="en-US" altLang="ko-KR" smtClean="0"/>
              <a:t>()</a:t>
            </a:r>
            <a:endParaRPr lang="ko-KR" altLang="en-US"/>
          </a:p>
        </p:txBody>
      </p:sp>
      <p:cxnSp>
        <p:nvCxnSpPr>
          <p:cNvPr id="12" name="직선 화살표 연결선 11"/>
          <p:cNvCxnSpPr/>
          <p:nvPr/>
        </p:nvCxnSpPr>
        <p:spPr>
          <a:xfrm rot="5400000">
            <a:off x="3394067" y="5035561"/>
            <a:ext cx="21352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꺾인 연결선 12"/>
          <p:cNvCxnSpPr>
            <a:stCxn id="11" idx="3"/>
            <a:endCxn id="9" idx="3"/>
          </p:cNvCxnSpPr>
          <p:nvPr/>
        </p:nvCxnSpPr>
        <p:spPr>
          <a:xfrm flipV="1">
            <a:off x="4500562" y="4679165"/>
            <a:ext cx="1588" cy="785818"/>
          </a:xfrm>
          <a:prstGeom prst="bentConnector3">
            <a:avLst>
              <a:gd name="adj1" fmla="val 23306934"/>
            </a:avLst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꺾인 연결선 13"/>
          <p:cNvCxnSpPr>
            <a:stCxn id="11" idx="1"/>
            <a:endCxn id="6" idx="1"/>
          </p:cNvCxnSpPr>
          <p:nvPr/>
        </p:nvCxnSpPr>
        <p:spPr>
          <a:xfrm rot="10800000">
            <a:off x="2500298" y="3107529"/>
            <a:ext cx="1588" cy="2357454"/>
          </a:xfrm>
          <a:prstGeom prst="bentConnector3">
            <a:avLst>
              <a:gd name="adj1" fmla="val 65807829"/>
            </a:avLst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모서리가 둥근 직사각형 14"/>
          <p:cNvSpPr/>
          <p:nvPr/>
        </p:nvSpPr>
        <p:spPr>
          <a:xfrm>
            <a:off x="714348" y="3786190"/>
            <a:ext cx="1500198" cy="714380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프로세스</a:t>
            </a:r>
            <a:endParaRPr lang="en-US" altLang="ko-KR" smtClean="0"/>
          </a:p>
          <a:p>
            <a:pPr algn="ctr"/>
            <a:r>
              <a:rPr lang="ko-KR" altLang="en-US" smtClean="0"/>
              <a:t>종료</a:t>
            </a:r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2500298" y="6000768"/>
            <a:ext cx="2000264" cy="500066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err="1" smtClean="0"/>
              <a:t>onStop</a:t>
            </a:r>
            <a:r>
              <a:rPr lang="en-US" altLang="ko-KR" smtClean="0"/>
              <a:t>()</a:t>
            </a:r>
            <a:endParaRPr lang="ko-KR" altLang="en-US"/>
          </a:p>
        </p:txBody>
      </p:sp>
      <p:cxnSp>
        <p:nvCxnSpPr>
          <p:cNvPr id="17" name="직선 화살표 연결선 16"/>
          <p:cNvCxnSpPr/>
          <p:nvPr/>
        </p:nvCxnSpPr>
        <p:spPr>
          <a:xfrm rot="5400000">
            <a:off x="3394067" y="5821379"/>
            <a:ext cx="21352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Shape 18"/>
          <p:cNvCxnSpPr>
            <a:stCxn id="16" idx="1"/>
          </p:cNvCxnSpPr>
          <p:nvPr/>
        </p:nvCxnSpPr>
        <p:spPr>
          <a:xfrm rot="10800000">
            <a:off x="1285852" y="4500571"/>
            <a:ext cx="1214446" cy="1750231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모서리가 둥근 직사각형 19"/>
          <p:cNvSpPr/>
          <p:nvPr/>
        </p:nvSpPr>
        <p:spPr>
          <a:xfrm>
            <a:off x="6357950" y="6215082"/>
            <a:ext cx="2000264" cy="500066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err="1" smtClean="0"/>
              <a:t>onDestroy</a:t>
            </a:r>
            <a:r>
              <a:rPr lang="en-US" altLang="ko-KR" smtClean="0"/>
              <a:t>()</a:t>
            </a:r>
            <a:endParaRPr lang="ko-KR" altLang="en-US"/>
          </a:p>
        </p:txBody>
      </p:sp>
      <p:cxnSp>
        <p:nvCxnSpPr>
          <p:cNvPr id="21" name="Shape 20"/>
          <p:cNvCxnSpPr>
            <a:stCxn id="16" idx="2"/>
            <a:endCxn id="20" idx="1"/>
          </p:cNvCxnSpPr>
          <p:nvPr/>
        </p:nvCxnSpPr>
        <p:spPr>
          <a:xfrm rot="5400000" flipH="1" flipV="1">
            <a:off x="4911330" y="5054215"/>
            <a:ext cx="35719" cy="2857520"/>
          </a:xfrm>
          <a:prstGeom prst="bentConnector4">
            <a:avLst>
              <a:gd name="adj1" fmla="val -639996"/>
              <a:gd name="adj2" fmla="val 67500"/>
            </a:avLst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꺾인 연결선 21"/>
          <p:cNvCxnSpPr/>
          <p:nvPr/>
        </p:nvCxnSpPr>
        <p:spPr>
          <a:xfrm flipV="1">
            <a:off x="4498974" y="3893347"/>
            <a:ext cx="1588" cy="2357454"/>
          </a:xfrm>
          <a:prstGeom prst="bentConnector3">
            <a:avLst>
              <a:gd name="adj1" fmla="val 79517846"/>
            </a:avLst>
          </a:prstGeom>
          <a:ln>
            <a:solidFill>
              <a:schemeClr val="tx2">
                <a:lumMod val="25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모서리가 둥근 직사각형 17"/>
          <p:cNvSpPr/>
          <p:nvPr/>
        </p:nvSpPr>
        <p:spPr>
          <a:xfrm>
            <a:off x="5072066" y="4786322"/>
            <a:ext cx="1357322" cy="500066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err="1" smtClean="0"/>
              <a:t>onRestart</a:t>
            </a:r>
            <a:r>
              <a:rPr lang="en-US" altLang="ko-KR" smtClean="0"/>
              <a:t>()</a:t>
            </a:r>
            <a:endParaRPr lang="ko-KR" altLang="en-US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5572132" y="2285992"/>
            <a:ext cx="2786082" cy="50006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err="1" smtClean="0"/>
              <a:t>onRestoreInstanceState</a:t>
            </a:r>
            <a:r>
              <a:rPr lang="en-US" altLang="ko-KR" smtClean="0"/>
              <a:t>()</a:t>
            </a:r>
            <a:endParaRPr lang="ko-KR" altLang="en-US"/>
          </a:p>
        </p:txBody>
      </p:sp>
      <p:cxnSp>
        <p:nvCxnSpPr>
          <p:cNvPr id="26" name="직선 화살표 연결선 25"/>
          <p:cNvCxnSpPr>
            <a:stCxn id="24" idx="1"/>
          </p:cNvCxnSpPr>
          <p:nvPr/>
        </p:nvCxnSpPr>
        <p:spPr>
          <a:xfrm rot="10800000" flipV="1">
            <a:off x="3714744" y="2536024"/>
            <a:ext cx="1857388" cy="17502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0" name="모서리가 둥근 직사각형 29"/>
          <p:cNvSpPr/>
          <p:nvPr/>
        </p:nvSpPr>
        <p:spPr>
          <a:xfrm>
            <a:off x="5572131" y="3071810"/>
            <a:ext cx="2786082" cy="50006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err="1" smtClean="0"/>
              <a:t>onSaveInstanceState</a:t>
            </a:r>
            <a:r>
              <a:rPr lang="en-US" altLang="ko-KR" smtClean="0"/>
              <a:t>()</a:t>
            </a:r>
            <a:endParaRPr lang="ko-KR" altLang="en-US"/>
          </a:p>
        </p:txBody>
      </p:sp>
      <p:cxnSp>
        <p:nvCxnSpPr>
          <p:cNvPr id="31" name="직선 화살표 연결선 30"/>
          <p:cNvCxnSpPr>
            <a:stCxn id="30" idx="2"/>
          </p:cNvCxnSpPr>
          <p:nvPr/>
        </p:nvCxnSpPr>
        <p:spPr>
          <a:xfrm rot="5400000">
            <a:off x="4589861" y="2696761"/>
            <a:ext cx="1500197" cy="32504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>
            <a:stCxn id="30" idx="2"/>
          </p:cNvCxnSpPr>
          <p:nvPr/>
        </p:nvCxnSpPr>
        <p:spPr>
          <a:xfrm rot="5400000">
            <a:off x="4161231" y="3053951"/>
            <a:ext cx="2286016" cy="33218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8" name="슬라이드 번호 개체 틀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4149030"/>
          </a:xfrm>
        </p:spPr>
        <p:txBody>
          <a:bodyPr>
            <a:normAutofit/>
          </a:bodyPr>
          <a:lstStyle/>
          <a:p>
            <a:r>
              <a:rPr lang="ko-KR" altLang="en-US" err="1" smtClean="0"/>
              <a:t>안드로이드</a:t>
            </a:r>
            <a:r>
              <a:rPr lang="ko-KR" altLang="en-US" smtClean="0"/>
              <a:t> 어플리케이션의 구성요소</a:t>
            </a:r>
            <a:endParaRPr lang="en-US" altLang="ko-KR" smtClean="0"/>
          </a:p>
          <a:p>
            <a:r>
              <a:rPr lang="en-US" altLang="ko-KR" smtClean="0"/>
              <a:t>  - </a:t>
            </a:r>
            <a:r>
              <a:rPr lang="ko-KR" altLang="en-US" err="1" smtClean="0"/>
              <a:t>액티비티</a:t>
            </a:r>
            <a:endParaRPr lang="en-US" altLang="ko-KR" smtClean="0"/>
          </a:p>
          <a:p>
            <a:r>
              <a:rPr lang="en-US" altLang="ko-KR" smtClean="0"/>
              <a:t>  - </a:t>
            </a:r>
            <a:r>
              <a:rPr lang="ko-KR" altLang="en-US" smtClean="0"/>
              <a:t>서비스</a:t>
            </a:r>
            <a:endParaRPr lang="en-US" altLang="ko-KR" smtClean="0"/>
          </a:p>
          <a:p>
            <a:r>
              <a:rPr lang="en-US" altLang="ko-KR" smtClean="0"/>
              <a:t>  - </a:t>
            </a:r>
            <a:r>
              <a:rPr lang="ko-KR" altLang="en-US" err="1" smtClean="0"/>
              <a:t>컨텐트</a:t>
            </a:r>
            <a:r>
              <a:rPr lang="ko-KR" altLang="en-US" smtClean="0"/>
              <a:t> </a:t>
            </a:r>
            <a:r>
              <a:rPr lang="ko-KR" altLang="en-US" err="1" smtClean="0"/>
              <a:t>프로바이더</a:t>
            </a:r>
            <a:endParaRPr lang="en-US" altLang="ko-KR" smtClean="0"/>
          </a:p>
          <a:p>
            <a:r>
              <a:rPr lang="en-US" altLang="ko-KR" smtClean="0"/>
              <a:t>  - </a:t>
            </a:r>
            <a:r>
              <a:rPr lang="ko-KR" altLang="en-US" err="1" smtClean="0"/>
              <a:t>브로드캐스트</a:t>
            </a:r>
            <a:r>
              <a:rPr lang="ko-KR" altLang="en-US" smtClean="0"/>
              <a:t> 리시버</a:t>
            </a:r>
            <a:endParaRPr lang="en-US" altLang="ko-KR" smtClean="0"/>
          </a:p>
          <a:p>
            <a:r>
              <a:rPr lang="ko-KR" altLang="en-US" err="1" smtClean="0"/>
              <a:t>액티비티의</a:t>
            </a:r>
            <a:r>
              <a:rPr lang="ko-KR" altLang="en-US" smtClean="0"/>
              <a:t> 생애주기 </a:t>
            </a:r>
            <a:r>
              <a:rPr lang="en-US" altLang="ko-KR" smtClean="0"/>
              <a:t>(Activity Lifecycle)</a:t>
            </a:r>
          </a:p>
          <a:p>
            <a:r>
              <a:rPr lang="en-US" altLang="ko-KR" smtClean="0"/>
              <a:t>  - </a:t>
            </a:r>
            <a:r>
              <a:rPr lang="ko-KR" altLang="en-US" smtClean="0"/>
              <a:t>상태에 따른 분류</a:t>
            </a:r>
            <a:endParaRPr lang="en-US" altLang="ko-KR" smtClean="0"/>
          </a:p>
          <a:p>
            <a:r>
              <a:rPr lang="en-US" altLang="ko-KR" smtClean="0"/>
              <a:t>  - </a:t>
            </a:r>
            <a:r>
              <a:rPr lang="ko-KR" altLang="en-US" smtClean="0"/>
              <a:t>생애주기에 따른 분류</a:t>
            </a: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Part 1. Android Fundamentals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err="1" smtClean="0"/>
              <a:t>액티비티의</a:t>
            </a:r>
            <a:r>
              <a:rPr lang="ko-KR" altLang="en-US" smtClean="0"/>
              <a:t> 생애주기</a:t>
            </a:r>
            <a:r>
              <a:rPr lang="en-US" altLang="ko-KR" sz="2000" smtClean="0"/>
              <a:t>Activity Lifecycle</a:t>
            </a:r>
            <a:endParaRPr lang="ko-KR" altLang="en-US" sz="20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1073936"/>
          </a:xfrm>
        </p:spPr>
        <p:txBody>
          <a:bodyPr/>
          <a:lstStyle/>
          <a:p>
            <a:r>
              <a:rPr lang="en-US" altLang="ko-KR" smtClean="0"/>
              <a:t>Summary</a:t>
            </a:r>
          </a:p>
          <a:p>
            <a:pPr lvl="1"/>
            <a:r>
              <a:rPr lang="ko-KR" altLang="en-US" err="1" smtClean="0"/>
              <a:t>액티비티</a:t>
            </a:r>
            <a:r>
              <a:rPr lang="ko-KR" altLang="en-US" smtClean="0"/>
              <a:t> 생애주기를 구성하는 주요 </a:t>
            </a:r>
            <a:r>
              <a:rPr lang="ko-KR" altLang="en-US" err="1" smtClean="0"/>
              <a:t>메소드들</a:t>
            </a:r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547834" y="3000372"/>
          <a:ext cx="7096132" cy="335758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309654"/>
                <a:gridCol w="2238412"/>
                <a:gridCol w="1774033"/>
                <a:gridCol w="1774033"/>
              </a:tblGrid>
              <a:tr h="67151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메소드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/>
                        <a:t>설명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err="1" smtClean="0"/>
                        <a:t>호출시</a:t>
                      </a:r>
                      <a:r>
                        <a:rPr lang="ko-KR" altLang="en-US" sz="1400" baseline="0" smtClean="0"/>
                        <a:t> </a:t>
                      </a:r>
                      <a:r>
                        <a:rPr lang="ko-KR" altLang="en-US" sz="1400" baseline="0" err="1" smtClean="0"/>
                        <a:t>액티비티의</a:t>
                      </a:r>
                      <a:r>
                        <a:rPr lang="ko-KR" altLang="en-US" sz="1400" baseline="0" smtClean="0"/>
                        <a:t> </a:t>
                      </a:r>
                      <a:endParaRPr lang="en-US" altLang="ko-KR" sz="1400" baseline="0" smtClean="0"/>
                    </a:p>
                    <a:p>
                      <a:pPr algn="ctr" latinLnBrk="1"/>
                      <a:r>
                        <a:rPr lang="ko-KR" altLang="en-US" sz="1400" baseline="0" smtClean="0"/>
                        <a:t>상태변화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mtClean="0"/>
                        <a:t>처리해주는 </a:t>
                      </a:r>
                      <a:endParaRPr lang="en-US" altLang="ko-KR" sz="1600" smtClean="0"/>
                    </a:p>
                    <a:p>
                      <a:pPr algn="ctr" latinLnBrk="1"/>
                      <a:r>
                        <a:rPr lang="ko-KR" altLang="en-US" sz="1600" smtClean="0"/>
                        <a:t>작업 </a:t>
                      </a:r>
                      <a:r>
                        <a:rPr lang="en-US" altLang="ko-KR" sz="1600" smtClean="0"/>
                        <a:t>(</a:t>
                      </a:r>
                      <a:r>
                        <a:rPr lang="ko-KR" altLang="en-US" sz="1600" smtClean="0"/>
                        <a:t>예</a:t>
                      </a:r>
                      <a:r>
                        <a:rPr lang="en-US" altLang="ko-KR" sz="1600" smtClean="0"/>
                        <a:t>)</a:t>
                      </a:r>
                      <a:endParaRPr lang="ko-KR" altLang="en-US" sz="1600"/>
                    </a:p>
                  </a:txBody>
                  <a:tcPr anchor="ctr"/>
                </a:tc>
              </a:tr>
              <a:tr h="6715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err="1" smtClean="0"/>
                        <a:t>onCreate</a:t>
                      </a:r>
                      <a:r>
                        <a:rPr lang="en-US" altLang="ko-KR" smtClean="0"/>
                        <a:t>()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err="1" smtClean="0"/>
                        <a:t>액티비티가</a:t>
                      </a:r>
                      <a:r>
                        <a:rPr lang="ko-KR" altLang="en-US" sz="1400" smtClean="0"/>
                        <a:t> 생성될 </a:t>
                      </a:r>
                      <a:r>
                        <a:rPr lang="ko-KR" altLang="en-US" sz="1400" baseline="0" smtClean="0"/>
                        <a:t> 때 </a:t>
                      </a:r>
                      <a:endParaRPr lang="en-US" altLang="ko-KR" sz="1400" baseline="0" smtClean="0"/>
                    </a:p>
                    <a:p>
                      <a:pPr algn="ctr" latinLnBrk="1"/>
                      <a:r>
                        <a:rPr lang="ko-KR" altLang="en-US" sz="1400" baseline="0" smtClean="0"/>
                        <a:t>호출됨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-&gt;(</a:t>
                      </a:r>
                      <a:r>
                        <a:rPr lang="ko-KR" altLang="en-US" sz="1400" dirty="0" smtClean="0"/>
                        <a:t>생성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smtClean="0"/>
                        <a:t>데이터베이스</a:t>
                      </a:r>
                      <a:r>
                        <a:rPr lang="en-US" altLang="ko-KR" sz="1400" smtClean="0"/>
                        <a:t>, </a:t>
                      </a:r>
                    </a:p>
                    <a:p>
                      <a:pPr latinLnBrk="1"/>
                      <a:r>
                        <a:rPr lang="ko-KR" altLang="en-US" sz="1400" err="1" smtClean="0"/>
                        <a:t>위젯</a:t>
                      </a:r>
                      <a:r>
                        <a:rPr lang="ko-KR" altLang="en-US" sz="1400" smtClean="0"/>
                        <a:t> 초기화</a:t>
                      </a:r>
                      <a:endParaRPr lang="ko-KR" altLang="en-US" sz="1400"/>
                    </a:p>
                  </a:txBody>
                  <a:tcPr anchor="ctr"/>
                </a:tc>
              </a:tr>
              <a:tr h="6715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err="1" smtClean="0"/>
                        <a:t>onPause</a:t>
                      </a:r>
                      <a:r>
                        <a:rPr lang="en-US" altLang="ko-KR" smtClean="0"/>
                        <a:t>()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err="1" smtClean="0"/>
                        <a:t>액티비티가</a:t>
                      </a:r>
                      <a:r>
                        <a:rPr lang="ko-KR" altLang="en-US" sz="1400" smtClean="0"/>
                        <a:t> 사용자와 </a:t>
                      </a:r>
                      <a:endParaRPr lang="en-US" altLang="ko-KR" sz="1400" smtClean="0"/>
                    </a:p>
                    <a:p>
                      <a:pPr algn="ctr" latinLnBrk="1"/>
                      <a:r>
                        <a:rPr lang="ko-KR" altLang="en-US" sz="1400" smtClean="0"/>
                        <a:t>상호작용을 중단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mtClean="0"/>
                        <a:t>활성</a:t>
                      </a:r>
                      <a:r>
                        <a:rPr lang="en-US" altLang="ko-KR" sz="1400" smtClean="0"/>
                        <a:t>-&gt;</a:t>
                      </a:r>
                      <a:r>
                        <a:rPr lang="ko-KR" altLang="en-US" sz="1400" smtClean="0"/>
                        <a:t>정지</a:t>
                      </a:r>
                      <a:r>
                        <a:rPr lang="en-US" altLang="ko-KR" sz="1400" smtClean="0"/>
                        <a:t>(Stopped)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err="1" smtClean="0"/>
                        <a:t>액티비티</a:t>
                      </a:r>
                      <a:r>
                        <a:rPr lang="ko-KR" altLang="en-US" sz="1400" smtClean="0"/>
                        <a:t> 상태 저장</a:t>
                      </a:r>
                      <a:endParaRPr lang="ko-KR" altLang="en-US" sz="1400"/>
                    </a:p>
                  </a:txBody>
                  <a:tcPr anchor="ctr"/>
                </a:tc>
              </a:tr>
              <a:tr h="6715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err="1" smtClean="0"/>
                        <a:t>onStop</a:t>
                      </a:r>
                      <a:r>
                        <a:rPr lang="en-US" altLang="ko-KR" smtClean="0"/>
                        <a:t>()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err="1" smtClean="0"/>
                        <a:t>액티비티가</a:t>
                      </a:r>
                      <a:r>
                        <a:rPr lang="ko-KR" altLang="en-US" sz="1400" smtClean="0"/>
                        <a:t> 화면에서 </a:t>
                      </a:r>
                      <a:endParaRPr lang="en-US" altLang="ko-KR" sz="1400" smtClean="0"/>
                    </a:p>
                    <a:p>
                      <a:pPr algn="ctr" latinLnBrk="1"/>
                      <a:r>
                        <a:rPr lang="ko-KR" altLang="en-US" sz="1400" smtClean="0"/>
                        <a:t>사라짐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err="1" smtClean="0"/>
                        <a:t>변동없음</a:t>
                      </a:r>
                      <a:r>
                        <a:rPr lang="en-US" altLang="ko-KR" sz="1200" smtClean="0"/>
                        <a:t>(</a:t>
                      </a:r>
                      <a:r>
                        <a:rPr lang="ko-KR" altLang="en-US" sz="1200" smtClean="0"/>
                        <a:t>정지</a:t>
                      </a:r>
                      <a:r>
                        <a:rPr lang="en-US" altLang="ko-KR" sz="1200" smtClean="0"/>
                        <a:t>-&gt;</a:t>
                      </a:r>
                      <a:r>
                        <a:rPr lang="ko-KR" altLang="en-US" sz="1200" smtClean="0"/>
                        <a:t>정지</a:t>
                      </a:r>
                      <a:r>
                        <a:rPr lang="en-US" altLang="ko-KR" sz="1200" smtClean="0"/>
                        <a:t>)</a:t>
                      </a: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err="1" smtClean="0"/>
                        <a:t>액티비티</a:t>
                      </a:r>
                      <a:r>
                        <a:rPr lang="ko-KR" altLang="en-US" sz="1400" smtClean="0"/>
                        <a:t> 상태 저장</a:t>
                      </a:r>
                      <a:endParaRPr lang="ko-KR" altLang="en-US" sz="1400"/>
                    </a:p>
                  </a:txBody>
                  <a:tcPr anchor="ctr"/>
                </a:tc>
              </a:tr>
              <a:tr h="6715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err="1" smtClean="0"/>
                        <a:t>onDestroy</a:t>
                      </a:r>
                      <a:r>
                        <a:rPr lang="en-US" altLang="ko-KR" smtClean="0"/>
                        <a:t>()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err="1" smtClean="0"/>
                        <a:t>액티비티가</a:t>
                      </a:r>
                      <a:r>
                        <a:rPr lang="ko-KR" altLang="en-US" sz="1400" smtClean="0"/>
                        <a:t> 소멸됨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mtClean="0"/>
                        <a:t>정지</a:t>
                      </a:r>
                      <a:r>
                        <a:rPr lang="en-US" altLang="ko-KR" sz="1400" smtClean="0"/>
                        <a:t>-&gt;</a:t>
                      </a:r>
                      <a:r>
                        <a:rPr lang="ko-KR" altLang="en-US" sz="1400" smtClean="0"/>
                        <a:t>소멸</a:t>
                      </a:r>
                      <a:r>
                        <a:rPr lang="en-US" altLang="ko-KR" sz="1400" smtClean="0"/>
                        <a:t>(Destroy)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smtClean="0"/>
                        <a:t>데이터베이스 닫기</a:t>
                      </a:r>
                      <a:endParaRPr lang="ko-KR" altLang="en-US" sz="140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3648964"/>
          </a:xfrm>
        </p:spPr>
        <p:txBody>
          <a:bodyPr>
            <a:normAutofit/>
          </a:bodyPr>
          <a:lstStyle/>
          <a:p>
            <a:r>
              <a:rPr lang="ko-KR" altLang="en-US" err="1" smtClean="0"/>
              <a:t>이클립스</a:t>
            </a:r>
            <a:r>
              <a:rPr lang="ko-KR" altLang="en-US" smtClean="0"/>
              <a:t> 기반 </a:t>
            </a:r>
            <a:r>
              <a:rPr lang="ko-KR" altLang="en-US" err="1" smtClean="0"/>
              <a:t>안드로이드</a:t>
            </a:r>
            <a:r>
              <a:rPr lang="ko-KR" altLang="en-US" smtClean="0"/>
              <a:t> 개발환경 설정하기</a:t>
            </a:r>
            <a:endParaRPr lang="en-US" altLang="ko-KR" smtClean="0"/>
          </a:p>
          <a:p>
            <a:r>
              <a:rPr lang="ko-KR" altLang="en-US" smtClean="0"/>
              <a:t>새 </a:t>
            </a:r>
            <a:r>
              <a:rPr lang="ko-KR" altLang="en-US" err="1" smtClean="0"/>
              <a:t>안드로이드</a:t>
            </a:r>
            <a:r>
              <a:rPr lang="ko-KR" altLang="en-US" smtClean="0"/>
              <a:t> 프로젝트 생성하기 </a:t>
            </a:r>
            <a:r>
              <a:rPr lang="en-US" altLang="ko-KR" smtClean="0"/>
              <a:t>(Hello, Android)</a:t>
            </a:r>
          </a:p>
          <a:p>
            <a:r>
              <a:rPr lang="en-US" altLang="ko-KR" smtClean="0"/>
              <a:t>    - </a:t>
            </a:r>
            <a:r>
              <a:rPr lang="ko-KR" altLang="en-US" smtClean="0"/>
              <a:t>프로젝트 생성파일 분석</a:t>
            </a:r>
            <a:endParaRPr lang="en-US" altLang="ko-KR" smtClean="0"/>
          </a:p>
          <a:p>
            <a:r>
              <a:rPr lang="en-US" altLang="ko-KR" smtClean="0"/>
              <a:t>    - Layout </a:t>
            </a:r>
            <a:r>
              <a:rPr lang="ko-KR" altLang="en-US" smtClean="0"/>
              <a:t>파일을 이용한 </a:t>
            </a:r>
            <a:r>
              <a:rPr lang="ko-KR" altLang="en-US" err="1" smtClean="0"/>
              <a:t>액티비티</a:t>
            </a:r>
            <a:r>
              <a:rPr lang="ko-KR" altLang="en-US" smtClean="0"/>
              <a:t> 화면 구성</a:t>
            </a:r>
            <a:endParaRPr lang="en-US" altLang="ko-KR" smtClean="0"/>
          </a:p>
          <a:p>
            <a:r>
              <a:rPr lang="en-US" altLang="ko-KR" smtClean="0"/>
              <a:t>    - Java Code</a:t>
            </a:r>
            <a:r>
              <a:rPr lang="ko-KR" altLang="en-US" smtClean="0"/>
              <a:t>를 이용한 </a:t>
            </a:r>
            <a:r>
              <a:rPr lang="ko-KR" altLang="en-US" err="1" smtClean="0"/>
              <a:t>액티비티</a:t>
            </a:r>
            <a:r>
              <a:rPr lang="ko-KR" altLang="en-US" smtClean="0"/>
              <a:t> 화면 구성</a:t>
            </a:r>
            <a:endParaRPr lang="en-US" altLang="ko-KR" smtClean="0"/>
          </a:p>
          <a:p>
            <a:r>
              <a:rPr lang="ko-KR" altLang="en-US" smtClean="0"/>
              <a:t>새로운 </a:t>
            </a:r>
            <a:r>
              <a:rPr lang="ko-KR" altLang="en-US" err="1" smtClean="0"/>
              <a:t>액티비티</a:t>
            </a:r>
            <a:r>
              <a:rPr lang="ko-KR" altLang="en-US" smtClean="0"/>
              <a:t> 생성하기</a:t>
            </a:r>
            <a:endParaRPr lang="en-US" altLang="ko-KR" smtClean="0"/>
          </a:p>
          <a:p>
            <a:r>
              <a:rPr lang="ko-KR" altLang="en-US" err="1" smtClean="0"/>
              <a:t>인텐트</a:t>
            </a:r>
            <a:r>
              <a:rPr lang="en-US" altLang="ko-KR" smtClean="0"/>
              <a:t>(Intent)</a:t>
            </a:r>
            <a:r>
              <a:rPr lang="ko-KR" altLang="en-US" smtClean="0"/>
              <a:t>를 이용하여 </a:t>
            </a:r>
            <a:r>
              <a:rPr lang="ko-KR" altLang="en-US" err="1" smtClean="0"/>
              <a:t>액티비티</a:t>
            </a:r>
            <a:r>
              <a:rPr lang="ko-KR" altLang="en-US" smtClean="0"/>
              <a:t> 호출하기</a:t>
            </a:r>
            <a:endParaRPr lang="en-US" altLang="ko-KR" smtClean="0"/>
          </a:p>
          <a:p>
            <a:endParaRPr lang="en-US" altLang="ko-KR" smtClean="0"/>
          </a:p>
          <a:p>
            <a:endParaRPr lang="ko-KR" alt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Part 2. Exercises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err="1" smtClean="0"/>
              <a:t>안드로이드</a:t>
            </a:r>
            <a:r>
              <a:rPr lang="ko-KR" altLang="en-US" smtClean="0"/>
              <a:t> 개발환경 설정</a:t>
            </a:r>
            <a:endParaRPr lang="ko-KR" altLang="en-US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어플리케이션 개발환경</a:t>
            </a:r>
            <a:endParaRPr lang="en-US" altLang="ko-KR" smtClean="0"/>
          </a:p>
          <a:p>
            <a:pPr lvl="1"/>
            <a:r>
              <a:rPr lang="en-US" altLang="ko-KR" smtClean="0"/>
              <a:t>JDK (Java Development Kit)</a:t>
            </a:r>
          </a:p>
          <a:p>
            <a:pPr lvl="1"/>
            <a:r>
              <a:rPr lang="en-US" altLang="ko-KR" smtClean="0"/>
              <a:t>Eclipse</a:t>
            </a:r>
          </a:p>
          <a:p>
            <a:pPr lvl="1"/>
            <a:r>
              <a:rPr lang="en-US" altLang="ko-KR" smtClean="0"/>
              <a:t>Android  SDK (Software Development Kit)</a:t>
            </a:r>
          </a:p>
          <a:p>
            <a:pPr lvl="1"/>
            <a:r>
              <a:rPr lang="en-US" altLang="ko-KR" smtClean="0"/>
              <a:t>ADT(Android Development Tools) </a:t>
            </a:r>
            <a:r>
              <a:rPr lang="en-US" altLang="ko-KR" err="1" smtClean="0"/>
              <a:t>Plugin</a:t>
            </a:r>
            <a:r>
              <a:rPr lang="en-US" altLang="ko-KR" smtClean="0"/>
              <a:t> 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Android SDK </a:t>
            </a:r>
            <a:r>
              <a:rPr lang="ko-KR" altLang="en-US" smtClean="0"/>
              <a:t>설치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SDK </a:t>
            </a:r>
            <a:r>
              <a:rPr lang="ko-KR" altLang="en-US" smtClean="0"/>
              <a:t>설치법 변경</a:t>
            </a:r>
            <a:endParaRPr lang="en-US" altLang="ko-KR" smtClean="0"/>
          </a:p>
          <a:p>
            <a:pPr lvl="1"/>
            <a:r>
              <a:rPr lang="ko-KR" altLang="en-US" smtClean="0"/>
              <a:t>기존 </a:t>
            </a:r>
            <a:r>
              <a:rPr lang="en-US" altLang="ko-KR" smtClean="0"/>
              <a:t>: SDK </a:t>
            </a:r>
            <a:r>
              <a:rPr lang="ko-KR" altLang="en-US" smtClean="0"/>
              <a:t>전체를 압축파일로 제공</a:t>
            </a:r>
            <a:endParaRPr lang="en-US" altLang="ko-KR" smtClean="0"/>
          </a:p>
          <a:p>
            <a:pPr lvl="1"/>
            <a:r>
              <a:rPr lang="ko-KR" altLang="en-US" smtClean="0"/>
              <a:t>변경 </a:t>
            </a:r>
            <a:r>
              <a:rPr lang="en-US" altLang="ko-KR" smtClean="0"/>
              <a:t>: </a:t>
            </a:r>
            <a:r>
              <a:rPr lang="ko-KR" altLang="en-US" smtClean="0"/>
              <a:t>이클립스 </a:t>
            </a:r>
            <a:r>
              <a:rPr lang="en-US" altLang="ko-KR" smtClean="0"/>
              <a:t>ADT</a:t>
            </a:r>
            <a:r>
              <a:rPr lang="ko-KR" altLang="en-US" smtClean="0"/>
              <a:t>에서 필요한 필수 파일을 제외한 나머지는 따로 다운로드 하도록 함</a:t>
            </a:r>
            <a:endParaRPr lang="en-US" altLang="ko-KR" smtClean="0"/>
          </a:p>
          <a:p>
            <a:pPr>
              <a:buNone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6743" r="17968" b="40674"/>
          <a:stretch>
            <a:fillRect/>
          </a:stretch>
        </p:blipFill>
        <p:spPr bwMode="auto">
          <a:xfrm>
            <a:off x="2071670" y="3857628"/>
            <a:ext cx="636474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ADT Plugin </a:t>
            </a:r>
            <a:r>
              <a:rPr lang="ko-KR" altLang="en-US" smtClean="0"/>
              <a:t>설치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4400" y="2643214"/>
            <a:ext cx="7772400" cy="2857488"/>
          </a:xfrm>
        </p:spPr>
        <p:txBody>
          <a:bodyPr/>
          <a:lstStyle/>
          <a:p>
            <a:r>
              <a:rPr lang="ko-KR" altLang="en-US" smtClean="0"/>
              <a:t>이클립스용 안드로이드 개발 플러그인</a:t>
            </a:r>
            <a:endParaRPr lang="en-US" altLang="ko-KR" smtClean="0"/>
          </a:p>
          <a:p>
            <a:r>
              <a:rPr lang="ko-KR" altLang="en-US" smtClean="0"/>
              <a:t>프로젝트 생성</a:t>
            </a:r>
            <a:r>
              <a:rPr lang="en-US" altLang="ko-KR" smtClean="0"/>
              <a:t>, AVD </a:t>
            </a:r>
            <a:r>
              <a:rPr lang="ko-KR" altLang="en-US" smtClean="0"/>
              <a:t>생성</a:t>
            </a:r>
            <a:r>
              <a:rPr lang="en-US" altLang="ko-KR" smtClean="0"/>
              <a:t>, SDK </a:t>
            </a:r>
            <a:r>
              <a:rPr lang="ko-KR" altLang="en-US" smtClean="0"/>
              <a:t>관리</a:t>
            </a:r>
            <a:endParaRPr lang="en-US" altLang="ko-KR" smtClean="0"/>
          </a:p>
          <a:p>
            <a:r>
              <a:rPr lang="en-US" altLang="ko-KR" smtClean="0"/>
              <a:t>DDMS(Dalvik Debug Monitor Server), Emulator Control (Call / SMS/ Location)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AVD </a:t>
            </a:r>
            <a:r>
              <a:rPr lang="ko-KR" altLang="en-US" smtClean="0"/>
              <a:t>생성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4400" y="1426370"/>
            <a:ext cx="7772400" cy="2074068"/>
          </a:xfrm>
        </p:spPr>
        <p:txBody>
          <a:bodyPr/>
          <a:lstStyle/>
          <a:p>
            <a:r>
              <a:rPr lang="en-US" altLang="ko-KR" smtClean="0"/>
              <a:t>AVD(Android Virtual Device)</a:t>
            </a:r>
          </a:p>
          <a:p>
            <a:pPr lvl="1"/>
            <a:r>
              <a:rPr lang="ko-KR" altLang="en-US" smtClean="0"/>
              <a:t>각각 하나의 장치처럼 동작함</a:t>
            </a:r>
            <a:endParaRPr lang="en-US" altLang="ko-KR" smtClean="0"/>
          </a:p>
          <a:p>
            <a:pPr lvl="1"/>
            <a:r>
              <a:rPr lang="ko-KR" altLang="en-US" smtClean="0"/>
              <a:t>각 장치의 하드웨어 사양을 지정 가능</a:t>
            </a:r>
            <a:endParaRPr lang="en-US" altLang="ko-KR" smtClean="0"/>
          </a:p>
          <a:p>
            <a:pPr lvl="1"/>
            <a:r>
              <a:rPr lang="ko-KR" altLang="en-US" smtClean="0"/>
              <a:t>가상으로 여러 동작을 구현 가능</a:t>
            </a:r>
            <a:endParaRPr lang="en-US" altLang="ko-KR" smtClean="0"/>
          </a:p>
        </p:txBody>
      </p:sp>
      <p:pic>
        <p:nvPicPr>
          <p:cNvPr id="4" name="그림 3" descr="motorola-dro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771950"/>
            <a:ext cx="2286016" cy="2128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그림 4" descr="htc-he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3143248"/>
            <a:ext cx="1404127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그림 6" descr="lg-gw6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3786190"/>
            <a:ext cx="3025610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새 안드로이드 프로젝트 만들기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Project name : </a:t>
            </a:r>
            <a:r>
              <a:rPr lang="ko-KR" altLang="en-US" smtClean="0"/>
              <a:t>프로젝트 이름</a:t>
            </a:r>
            <a:endParaRPr lang="en-US" altLang="ko-KR" smtClean="0"/>
          </a:p>
          <a:p>
            <a:r>
              <a:rPr lang="en-US" altLang="ko-KR" smtClean="0"/>
              <a:t>Build Target :</a:t>
            </a:r>
          </a:p>
          <a:p>
            <a:pPr lvl="1"/>
            <a:r>
              <a:rPr lang="ko-KR" altLang="en-US" smtClean="0"/>
              <a:t>어플리케이션에서 사용할 </a:t>
            </a:r>
            <a:r>
              <a:rPr lang="en-US" altLang="ko-KR" smtClean="0"/>
              <a:t>SDK</a:t>
            </a:r>
            <a:r>
              <a:rPr lang="ko-KR" altLang="en-US" smtClean="0"/>
              <a:t>의 버전을 지정</a:t>
            </a:r>
            <a:endParaRPr lang="en-US" altLang="ko-KR" smtClean="0"/>
          </a:p>
          <a:p>
            <a:pPr lvl="1"/>
            <a:r>
              <a:rPr lang="en-US" altLang="ko-KR" smtClean="0"/>
              <a:t>Google APIs : </a:t>
            </a:r>
            <a:r>
              <a:rPr lang="ko-KR" altLang="en-US" smtClean="0"/>
              <a:t>구글맵 라이브러리 추가됨</a:t>
            </a:r>
            <a:endParaRPr lang="en-US" altLang="ko-KR" smtClean="0"/>
          </a:p>
          <a:p>
            <a:r>
              <a:rPr lang="en-US" altLang="ko-KR" smtClean="0"/>
              <a:t>Application Name : </a:t>
            </a:r>
            <a:r>
              <a:rPr lang="ko-KR" altLang="en-US" smtClean="0"/>
              <a:t>어플 이름 지정</a:t>
            </a:r>
            <a:endParaRPr lang="en-US" altLang="ko-KR" smtClean="0"/>
          </a:p>
          <a:p>
            <a:r>
              <a:rPr lang="en-US" altLang="ko-KR" smtClean="0"/>
              <a:t>Package Name : </a:t>
            </a:r>
            <a:r>
              <a:rPr lang="ko-KR" altLang="en-US" smtClean="0"/>
              <a:t>패키지 이름 지정</a:t>
            </a:r>
            <a:endParaRPr lang="en-US" altLang="ko-KR" smtClean="0"/>
          </a:p>
          <a:p>
            <a:r>
              <a:rPr lang="en-US" altLang="ko-KR" smtClean="0"/>
              <a:t>Create Activity : </a:t>
            </a:r>
            <a:r>
              <a:rPr lang="ko-KR" altLang="en-US" smtClean="0"/>
              <a:t>함께 생성할 액티비티 이름</a:t>
            </a:r>
            <a:endParaRPr lang="en-US" altLang="ko-KR" smtClean="0"/>
          </a:p>
          <a:p>
            <a:r>
              <a:rPr lang="en-US" altLang="ko-KR" smtClean="0"/>
              <a:t>Min SDK Version : </a:t>
            </a:r>
            <a:r>
              <a:rPr lang="ko-KR" altLang="en-US" smtClean="0"/>
              <a:t>최소로 요구하는 </a:t>
            </a:r>
            <a:r>
              <a:rPr lang="en-US" altLang="ko-KR" smtClean="0"/>
              <a:t>SDK Ver.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Application Components</a:t>
            </a:r>
            <a:r>
              <a:rPr lang="en-US" altLang="ko-KR" sz="2000" smtClean="0"/>
              <a:t> (Dev.side)</a:t>
            </a:r>
            <a:endParaRPr lang="ko-KR" altLang="en-US" sz="2000"/>
          </a:p>
        </p:txBody>
      </p:sp>
      <p:sp>
        <p:nvSpPr>
          <p:cNvPr id="4" name="모서리가 둥근 직사각형 3"/>
          <p:cNvSpPr/>
          <p:nvPr/>
        </p:nvSpPr>
        <p:spPr>
          <a:xfrm>
            <a:off x="1214414" y="1928802"/>
            <a:ext cx="7215238" cy="43577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1643042" y="2500306"/>
            <a:ext cx="3071834" cy="1714512"/>
          </a:xfrm>
          <a:prstGeom prst="round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smtClean="0"/>
              <a:t>Java </a:t>
            </a:r>
          </a:p>
          <a:p>
            <a:pPr algn="ctr"/>
            <a:r>
              <a:rPr lang="en-US" altLang="ko-KR" sz="2600" smtClean="0"/>
              <a:t>Source Code</a:t>
            </a:r>
            <a:endParaRPr lang="ko-KR" altLang="en-US" sz="2600"/>
          </a:p>
        </p:txBody>
      </p:sp>
      <p:sp>
        <p:nvSpPr>
          <p:cNvPr id="6" name="모서리가 둥근 직사각형 5"/>
          <p:cNvSpPr/>
          <p:nvPr/>
        </p:nvSpPr>
        <p:spPr>
          <a:xfrm>
            <a:off x="4929190" y="2500306"/>
            <a:ext cx="3143272" cy="171451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smtClean="0"/>
              <a:t>Resources</a:t>
            </a:r>
            <a:endParaRPr lang="ko-KR" altLang="en-US" sz="2600"/>
          </a:p>
        </p:txBody>
      </p:sp>
      <p:sp>
        <p:nvSpPr>
          <p:cNvPr id="7" name="모서리가 둥근 직사각형 6"/>
          <p:cNvSpPr/>
          <p:nvPr/>
        </p:nvSpPr>
        <p:spPr>
          <a:xfrm>
            <a:off x="1643042" y="4500570"/>
            <a:ext cx="6357982" cy="135732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Manifest</a:t>
            </a:r>
          </a:p>
          <a:p>
            <a:pPr algn="ctr"/>
            <a:r>
              <a:rPr lang="en-US" altLang="ko-KR" sz="2600" b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(AndroidManifest.xml)</a:t>
            </a:r>
            <a:endParaRPr lang="ko-KR" altLang="en-US" sz="2600" b="1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프로젝트 생성파일 분석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안드로이드 어플리케이션의 구성</a:t>
            </a:r>
            <a:endParaRPr lang="en-US" altLang="ko-KR" smtClean="0"/>
          </a:p>
          <a:p>
            <a:pPr lvl="1"/>
            <a:r>
              <a:rPr lang="ko-KR" altLang="en-US" smtClean="0"/>
              <a:t>소스코드</a:t>
            </a:r>
            <a:endParaRPr lang="en-US" altLang="ko-KR" smtClean="0"/>
          </a:p>
          <a:p>
            <a:pPr lvl="2"/>
            <a:r>
              <a:rPr lang="ko-KR" altLang="en-US" smtClean="0"/>
              <a:t>액티비티</a:t>
            </a:r>
            <a:r>
              <a:rPr lang="en-US" altLang="ko-KR" smtClean="0"/>
              <a:t>, </a:t>
            </a:r>
            <a:r>
              <a:rPr lang="ko-KR" altLang="en-US" smtClean="0"/>
              <a:t>서비스 및 기타 어플리케이션을 구성하는 클래스 </a:t>
            </a:r>
            <a:endParaRPr lang="en-US" altLang="ko-KR" smtClean="0"/>
          </a:p>
          <a:p>
            <a:pPr lvl="2"/>
            <a:r>
              <a:rPr lang="ko-KR" altLang="en-US" smtClean="0"/>
              <a:t>리소스 </a:t>
            </a:r>
            <a:r>
              <a:rPr lang="en-US" altLang="ko-KR" smtClean="0"/>
              <a:t>ID</a:t>
            </a:r>
            <a:r>
              <a:rPr lang="ko-KR" altLang="en-US" smtClean="0"/>
              <a:t> 참조를 위한 </a:t>
            </a:r>
            <a:r>
              <a:rPr lang="en-US" altLang="ko-KR" smtClean="0"/>
              <a:t>R </a:t>
            </a:r>
            <a:r>
              <a:rPr lang="ko-KR" altLang="en-US" smtClean="0"/>
              <a:t>클래스</a:t>
            </a:r>
            <a:endParaRPr lang="en-US" altLang="ko-KR" smtClean="0"/>
          </a:p>
          <a:p>
            <a:pPr lvl="1"/>
            <a:r>
              <a:rPr lang="ko-KR" altLang="en-US" smtClean="0"/>
              <a:t>리소스 </a:t>
            </a:r>
            <a:endParaRPr lang="en-US" altLang="ko-KR" smtClean="0"/>
          </a:p>
          <a:p>
            <a:pPr lvl="2"/>
            <a:r>
              <a:rPr lang="ko-KR" altLang="en-US" smtClean="0"/>
              <a:t>레이아웃</a:t>
            </a:r>
            <a:r>
              <a:rPr lang="en-US" altLang="ko-KR" smtClean="0"/>
              <a:t>, </a:t>
            </a:r>
            <a:r>
              <a:rPr lang="ko-KR" altLang="en-US" smtClean="0"/>
              <a:t>문자열</a:t>
            </a:r>
            <a:r>
              <a:rPr lang="en-US" altLang="ko-KR" smtClean="0"/>
              <a:t>, </a:t>
            </a:r>
            <a:r>
              <a:rPr lang="ko-KR" altLang="en-US" smtClean="0"/>
              <a:t>그림 등이 포함됨</a:t>
            </a:r>
            <a:endParaRPr lang="en-US" altLang="ko-KR" smtClean="0"/>
          </a:p>
          <a:p>
            <a:pPr lvl="1"/>
            <a:r>
              <a:rPr lang="ko-KR" altLang="en-US" smtClean="0"/>
              <a:t>메니페스트 파일 </a:t>
            </a:r>
            <a:r>
              <a:rPr lang="en-US" altLang="ko-KR" smtClean="0"/>
              <a:t>(AndroidManifest.xml)</a:t>
            </a:r>
          </a:p>
          <a:p>
            <a:pPr lvl="2"/>
            <a:r>
              <a:rPr lang="ko-KR" altLang="en-US" smtClean="0"/>
              <a:t>어플리케이션의 전반적인 정보를 담고 있음</a:t>
            </a:r>
            <a:endParaRPr lang="en-US" altLang="ko-KR" smtClean="0"/>
          </a:p>
          <a:p>
            <a:pPr lvl="2"/>
            <a:r>
              <a:rPr lang="ko-KR" altLang="en-US" smtClean="0"/>
              <a:t>어플리케이션의 </a:t>
            </a:r>
            <a:r>
              <a:rPr lang="en-US" altLang="ko-KR" smtClean="0"/>
              <a:t>‘</a:t>
            </a:r>
            <a:r>
              <a:rPr lang="ko-KR" altLang="en-US" smtClean="0"/>
              <a:t>신분증</a:t>
            </a:r>
            <a:r>
              <a:rPr lang="en-US" altLang="ko-KR" smtClean="0"/>
              <a:t>’ </a:t>
            </a:r>
            <a:r>
              <a:rPr lang="ko-KR" altLang="en-US" smtClean="0"/>
              <a:t>역할을 함</a:t>
            </a:r>
            <a:endParaRPr lang="en-US" altLang="ko-KR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프로젝트 생성파일 분석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소스코드</a:t>
            </a:r>
            <a:endParaRPr lang="en-US" altLang="ko-KR" smtClean="0"/>
          </a:p>
          <a:p>
            <a:pPr lvl="1"/>
            <a:r>
              <a:rPr lang="en-US" altLang="ko-KR" smtClean="0"/>
              <a:t>/src </a:t>
            </a:r>
            <a:r>
              <a:rPr lang="ko-KR" altLang="en-US" smtClean="0"/>
              <a:t>폴더</a:t>
            </a:r>
            <a:endParaRPr lang="en-US" altLang="ko-KR" smtClean="0"/>
          </a:p>
          <a:p>
            <a:pPr lvl="2"/>
            <a:r>
              <a:rPr lang="ko-KR" altLang="en-US" smtClean="0"/>
              <a:t>액티비티</a:t>
            </a:r>
            <a:r>
              <a:rPr lang="en-US" altLang="ko-KR" smtClean="0"/>
              <a:t>, </a:t>
            </a:r>
            <a:r>
              <a:rPr lang="ko-KR" altLang="en-US" smtClean="0"/>
              <a:t>서비스 등 어플리케이션 구성요소들의 소스코드</a:t>
            </a:r>
            <a:endParaRPr lang="en-US" altLang="ko-KR" smtClean="0"/>
          </a:p>
          <a:p>
            <a:pPr lvl="2"/>
            <a:r>
              <a:rPr lang="ko-KR" altLang="en-US" smtClean="0"/>
              <a:t>기타 어플리케이션에서 사용하는 클래스의 코드</a:t>
            </a:r>
            <a:endParaRPr lang="en-US" altLang="ko-KR" smtClean="0"/>
          </a:p>
          <a:p>
            <a:pPr lvl="1"/>
            <a:r>
              <a:rPr lang="en-US" altLang="ko-KR" smtClean="0"/>
              <a:t>/gen </a:t>
            </a:r>
            <a:r>
              <a:rPr lang="ko-KR" altLang="en-US" smtClean="0"/>
              <a:t>폴더</a:t>
            </a:r>
            <a:endParaRPr lang="en-US" altLang="ko-KR" smtClean="0"/>
          </a:p>
          <a:p>
            <a:pPr lvl="2"/>
            <a:r>
              <a:rPr lang="ko-KR" altLang="en-US" smtClean="0"/>
              <a:t>자바 코드에서 리소스 파일을 참조할 수 있도록 함</a:t>
            </a:r>
            <a:endParaRPr lang="en-US" altLang="ko-KR" smtClean="0"/>
          </a:p>
          <a:p>
            <a:pPr lvl="2"/>
            <a:r>
              <a:rPr lang="ko-KR" altLang="en-US" smtClean="0"/>
              <a:t>각 리소스 파일에 접근할 수 있는 </a:t>
            </a:r>
            <a:r>
              <a:rPr lang="en-US" altLang="ko-KR" smtClean="0"/>
              <a:t>ID</a:t>
            </a:r>
            <a:r>
              <a:rPr lang="ko-KR" altLang="en-US" smtClean="0"/>
              <a:t>가 정의됨</a:t>
            </a:r>
            <a:endParaRPr lang="en-US" altLang="ko-KR" smtClean="0"/>
          </a:p>
          <a:p>
            <a:pPr lvl="2"/>
            <a:r>
              <a:rPr lang="ko-KR" altLang="en-US" smtClean="0"/>
              <a:t>리소스가 업데이트 될 때마다 자동으로 생성됨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39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어플리케이션의 구성요소</a:t>
            </a: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357290" y="1714486"/>
            <a:ext cx="5072098" cy="392909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2571736" y="1500172"/>
            <a:ext cx="2643206" cy="571504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어플리케이션</a:t>
            </a:r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4000496" y="2428866"/>
            <a:ext cx="2143140" cy="1071570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1003">
            <a:schemeClr val="dk1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err="1" smtClean="0"/>
              <a:t>액티비티</a:t>
            </a:r>
            <a:r>
              <a:rPr lang="en-US" altLang="ko-KR" smtClean="0"/>
              <a:t>(Activity)</a:t>
            </a:r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1500166" y="3857626"/>
            <a:ext cx="1285884" cy="107157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서비스</a:t>
            </a:r>
            <a:r>
              <a:rPr lang="en-US" altLang="ko-KR" smtClean="0"/>
              <a:t>(Service)</a:t>
            </a:r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2928926" y="3857626"/>
            <a:ext cx="1571636" cy="107157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err="1" smtClean="0"/>
              <a:t>컨텐트</a:t>
            </a:r>
            <a:r>
              <a:rPr lang="ko-KR" altLang="en-US" smtClean="0"/>
              <a:t> </a:t>
            </a:r>
            <a:endParaRPr lang="en-US" altLang="ko-KR" smtClean="0"/>
          </a:p>
          <a:p>
            <a:pPr algn="ctr"/>
            <a:r>
              <a:rPr lang="ko-KR" altLang="en-US" err="1" smtClean="0"/>
              <a:t>프로바이더</a:t>
            </a:r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4714876" y="3857626"/>
            <a:ext cx="1571636" cy="107157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err="1" smtClean="0"/>
              <a:t>브로드캐스트</a:t>
            </a:r>
            <a:r>
              <a:rPr lang="ko-KR" altLang="en-US" sz="1600" smtClean="0"/>
              <a:t> 리시버</a:t>
            </a:r>
            <a:endParaRPr lang="ko-KR" altLang="en-US" sz="1600"/>
          </a:p>
        </p:txBody>
      </p:sp>
      <p:sp>
        <p:nvSpPr>
          <p:cNvPr id="10" name="오른쪽 화살표 9"/>
          <p:cNvSpPr/>
          <p:nvPr/>
        </p:nvSpPr>
        <p:spPr>
          <a:xfrm>
            <a:off x="1857356" y="2500304"/>
            <a:ext cx="1214446" cy="57150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Intent</a:t>
            </a:r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 rot="10800000" flipV="1">
            <a:off x="1785918" y="3071808"/>
            <a:ext cx="1928825" cy="57150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Intent</a:t>
            </a:r>
            <a:endParaRPr lang="ko-KR" altLang="en-US"/>
          </a:p>
        </p:txBody>
      </p:sp>
      <p:sp>
        <p:nvSpPr>
          <p:cNvPr id="15" name="오른쪽 화살표 14"/>
          <p:cNvSpPr/>
          <p:nvPr/>
        </p:nvSpPr>
        <p:spPr>
          <a:xfrm rot="16200000">
            <a:off x="1393009" y="5822171"/>
            <a:ext cx="928694" cy="57150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Intent</a:t>
            </a:r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 rot="5400000" flipV="1">
            <a:off x="1750198" y="5536420"/>
            <a:ext cx="1500199" cy="57150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Intent</a:t>
            </a:r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 rot="16200000">
            <a:off x="4679157" y="5822171"/>
            <a:ext cx="928694" cy="57150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Intent</a:t>
            </a:r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 rot="5400000" flipV="1">
            <a:off x="5107784" y="5536420"/>
            <a:ext cx="1500199" cy="57150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Intent</a:t>
            </a:r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3143240" y="2500304"/>
            <a:ext cx="714380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smtClean="0"/>
              <a:t>Intent Filter</a:t>
            </a:r>
            <a:endParaRPr lang="ko-KR" altLang="en-US" sz="1400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1500166" y="5000634"/>
            <a:ext cx="714380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smtClean="0"/>
              <a:t>Intent Filter</a:t>
            </a:r>
            <a:endParaRPr lang="ko-KR" altLang="en-US" sz="1400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4786314" y="5000634"/>
            <a:ext cx="714380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smtClean="0"/>
              <a:t>Intent Filter</a:t>
            </a:r>
            <a:endParaRPr lang="ko-KR" altLang="en-US" sz="1400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6858016" y="2428866"/>
            <a:ext cx="185738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/>
              <a:t>Notification</a:t>
            </a:r>
          </a:p>
        </p:txBody>
      </p:sp>
      <p:sp>
        <p:nvSpPr>
          <p:cNvPr id="24" name="모서리가 둥근 직사각형 23"/>
          <p:cNvSpPr/>
          <p:nvPr/>
        </p:nvSpPr>
        <p:spPr>
          <a:xfrm>
            <a:off x="6858016" y="3571874"/>
            <a:ext cx="1857388" cy="100013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/>
              <a:t>Toast</a:t>
            </a:r>
          </a:p>
        </p:txBody>
      </p:sp>
      <p:sp>
        <p:nvSpPr>
          <p:cNvPr id="25" name="슬라이드 번호 개체 틀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uild="allAtOnce" animBg="1"/>
      <p:bldP spid="7" grpId="0" build="allAtOnce" animBg="1"/>
      <p:bldP spid="8" grpId="0" build="allAtOnce" animBg="1"/>
      <p:bldP spid="9" grpId="0" build="allAtOnce" animBg="1"/>
      <p:bldP spid="10" grpId="0" uiExpand="1" build="allAtOnce" animBg="1"/>
      <p:bldP spid="13" grpId="0" build="allAtOnce" animBg="1"/>
      <p:bldP spid="15" grpId="0" build="allAtOnce" animBg="1"/>
      <p:bldP spid="17" grpId="0" build="allAtOnce" animBg="1"/>
      <p:bldP spid="18" grpId="0" build="allAtOnce" animBg="1"/>
      <p:bldP spid="19" grpId="0" build="allAtOnce" animBg="1"/>
      <p:bldP spid="20" grpId="0" build="allAtOnce" animBg="1"/>
      <p:bldP spid="21" grpId="0" build="allAtOnce" animBg="1"/>
      <p:bldP spid="22" grpId="0" build="allAtOnce" animBg="1"/>
      <p:bldP spid="23" grpId="0" build="allAtOnce" animBg="1"/>
      <p:bldP spid="24" grpId="0" build="allAtOnce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프로젝트 생성파일 분석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573870"/>
          </a:xfrm>
        </p:spPr>
        <p:txBody>
          <a:bodyPr/>
          <a:lstStyle/>
          <a:p>
            <a:r>
              <a:rPr lang="en-US" altLang="ko-KR" smtClean="0"/>
              <a:t>Class R (R.java)</a:t>
            </a: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289" t="10254" r="23632" b="53857"/>
          <a:stretch>
            <a:fillRect/>
          </a:stretch>
        </p:blipFill>
        <p:spPr bwMode="auto">
          <a:xfrm>
            <a:off x="1714480" y="2571744"/>
            <a:ext cx="671517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40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프로젝트 생성파일 분석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573870"/>
          </a:xfrm>
        </p:spPr>
        <p:txBody>
          <a:bodyPr/>
          <a:lstStyle/>
          <a:p>
            <a:r>
              <a:rPr lang="en-US" altLang="ko-KR" smtClean="0"/>
              <a:t>R.java </a:t>
            </a:r>
            <a:r>
              <a:rPr lang="ko-KR" altLang="en-US" smtClean="0"/>
              <a:t>를 이용한 리소스 접근</a:t>
            </a:r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1214414" y="3500438"/>
            <a:ext cx="1071570" cy="1357322"/>
          </a:xfrm>
          <a:prstGeom prst="round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Java Code</a:t>
            </a:r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3714744" y="3286124"/>
            <a:ext cx="1214446" cy="171451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R.java</a:t>
            </a:r>
            <a:endParaRPr lang="ko-KR" altLang="en-US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6643702" y="2786058"/>
            <a:ext cx="2143140" cy="428628"/>
          </a:xfrm>
          <a:prstGeom prst="roundRect">
            <a:avLst/>
          </a:prstGeom>
          <a:solidFill>
            <a:srgbClr val="C00000"/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Resources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6643702" y="3286124"/>
            <a:ext cx="2143140" cy="7143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layout</a:t>
            </a:r>
          </a:p>
          <a:p>
            <a:r>
              <a:rPr lang="en-US" altLang="ko-KR" sz="140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main = 0x7f030000</a:t>
            </a:r>
            <a:endParaRPr lang="ko-KR" altLang="en-US" sz="140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6643702" y="4071942"/>
            <a:ext cx="2143140" cy="71438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drawable</a:t>
            </a:r>
          </a:p>
          <a:p>
            <a:r>
              <a:rPr lang="en-US" altLang="ko-KR" sz="1400" smtClean="0"/>
              <a:t>icon = 0x7f020000</a:t>
            </a:r>
            <a:endParaRPr lang="ko-KR" altLang="en-US" sz="1400"/>
          </a:p>
        </p:txBody>
      </p:sp>
      <p:sp>
        <p:nvSpPr>
          <p:cNvPr id="9" name="모서리가 둥근 직사각형 8"/>
          <p:cNvSpPr/>
          <p:nvPr/>
        </p:nvSpPr>
        <p:spPr>
          <a:xfrm>
            <a:off x="6643702" y="4857760"/>
            <a:ext cx="2143140" cy="85725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string</a:t>
            </a:r>
          </a:p>
          <a:p>
            <a:r>
              <a:rPr lang="en-US" altLang="ko-KR" sz="1400" smtClean="0"/>
              <a:t>app_name=0x7f040001</a:t>
            </a:r>
          </a:p>
          <a:p>
            <a:r>
              <a:rPr lang="en-US" altLang="ko-KR" sz="1400" smtClean="0"/>
              <a:t>hello=0x7f040000</a:t>
            </a:r>
            <a:endParaRPr lang="ko-KR" altLang="en-US" sz="1400"/>
          </a:p>
        </p:txBody>
      </p:sp>
      <p:sp>
        <p:nvSpPr>
          <p:cNvPr id="10" name="오른쪽 화살표 9"/>
          <p:cNvSpPr/>
          <p:nvPr/>
        </p:nvSpPr>
        <p:spPr>
          <a:xfrm>
            <a:off x="2357422" y="3714752"/>
            <a:ext cx="121444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285984" y="3357562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리소스 사용</a:t>
            </a:r>
            <a:endParaRPr lang="ko-KR" altLang="en-US"/>
          </a:p>
        </p:txBody>
      </p:sp>
      <p:cxnSp>
        <p:nvCxnSpPr>
          <p:cNvPr id="13" name="직선 화살표 연결선 12"/>
          <p:cNvCxnSpPr>
            <a:stCxn id="5" idx="3"/>
            <a:endCxn id="7" idx="1"/>
          </p:cNvCxnSpPr>
          <p:nvPr/>
        </p:nvCxnSpPr>
        <p:spPr>
          <a:xfrm flipV="1">
            <a:off x="4929190" y="3643314"/>
            <a:ext cx="1714512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>
            <a:stCxn id="5" idx="3"/>
            <a:endCxn id="8" idx="1"/>
          </p:cNvCxnSpPr>
          <p:nvPr/>
        </p:nvCxnSpPr>
        <p:spPr>
          <a:xfrm>
            <a:off x="4929190" y="4143380"/>
            <a:ext cx="1714512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>
            <a:stCxn id="5" idx="3"/>
            <a:endCxn id="9" idx="1"/>
          </p:cNvCxnSpPr>
          <p:nvPr/>
        </p:nvCxnSpPr>
        <p:spPr>
          <a:xfrm>
            <a:off x="4929190" y="4143380"/>
            <a:ext cx="1714512" cy="1143008"/>
          </a:xfrm>
          <a:prstGeom prst="straightConnector1">
            <a:avLst/>
          </a:prstGeom>
          <a:ln>
            <a:solidFill>
              <a:schemeClr val="tx2">
                <a:lumMod val="25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 rot="10800000" flipV="1">
            <a:off x="4929190" y="3643314"/>
            <a:ext cx="1714512" cy="500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 rot="10800000">
            <a:off x="4929190" y="4143381"/>
            <a:ext cx="1714512" cy="2857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 rot="10800000">
            <a:off x="4929190" y="4143381"/>
            <a:ext cx="1714512" cy="1143009"/>
          </a:xfrm>
          <a:prstGeom prst="straightConnector1">
            <a:avLst/>
          </a:prstGeom>
          <a:ln>
            <a:solidFill>
              <a:schemeClr val="tx2">
                <a:lumMod val="25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390178" y="4429132"/>
            <a:ext cx="11689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500" smtClean="0"/>
              <a:t>리소스 </a:t>
            </a:r>
            <a:r>
              <a:rPr lang="en-US" altLang="ko-KR" sz="1500" smtClean="0"/>
              <a:t>ID</a:t>
            </a:r>
            <a:r>
              <a:rPr lang="ko-KR" altLang="en-US" sz="1500" smtClean="0"/>
              <a:t>를</a:t>
            </a:r>
            <a:endParaRPr lang="en-US" altLang="ko-KR" sz="1500" smtClean="0"/>
          </a:p>
          <a:p>
            <a:pPr algn="ctr"/>
            <a:r>
              <a:rPr lang="ko-KR" altLang="en-US" sz="1500" smtClean="0"/>
              <a:t>받아옴</a:t>
            </a:r>
            <a:endParaRPr lang="ko-KR" altLang="en-US" sz="1500"/>
          </a:p>
        </p:txBody>
      </p:sp>
      <p:sp>
        <p:nvSpPr>
          <p:cNvPr id="33" name="오른쪽 화살표 32"/>
          <p:cNvSpPr/>
          <p:nvPr/>
        </p:nvSpPr>
        <p:spPr>
          <a:xfrm rot="10800000">
            <a:off x="2500298" y="4143380"/>
            <a:ext cx="121444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1142976" y="5214950"/>
            <a:ext cx="3786214" cy="121444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Examples :</a:t>
            </a:r>
          </a:p>
          <a:p>
            <a:pPr algn="ctr"/>
            <a:r>
              <a:rPr lang="en-US" altLang="ko-KR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R.layout.main</a:t>
            </a:r>
          </a:p>
          <a:p>
            <a:pPr algn="ctr"/>
            <a:r>
              <a:rPr lang="en-US" altLang="ko-KR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R.drawable.icon</a:t>
            </a:r>
          </a:p>
          <a:p>
            <a:pPr algn="ctr"/>
            <a:r>
              <a:rPr lang="en-US" altLang="ko-KR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R.string.hello</a:t>
            </a:r>
            <a:endParaRPr lang="ko-KR" altLang="en-US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41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6" grpId="0" build="allAtOnce" animBg="1"/>
      <p:bldP spid="7" grpId="0" build="allAtOnce" animBg="1"/>
      <p:bldP spid="8" grpId="0" build="allAtOnce" animBg="1"/>
      <p:bldP spid="9" grpId="0" build="allAtOnce" animBg="1"/>
      <p:bldP spid="10" grpId="0" animBg="1"/>
      <p:bldP spid="11" grpId="0"/>
      <p:bldP spid="32" grpId="0" build="allAtOnce"/>
      <p:bldP spid="33" grpId="0" animBg="1"/>
      <p:bldP spid="21" grpId="0" build="allAtOnce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프로젝트 생성파일 분석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리소스</a:t>
            </a:r>
            <a:endParaRPr lang="en-US" altLang="ko-KR" smtClean="0"/>
          </a:p>
          <a:p>
            <a:pPr lvl="1"/>
            <a:r>
              <a:rPr lang="ko-KR" altLang="en-US" smtClean="0"/>
              <a:t>레이아웃 </a:t>
            </a:r>
            <a:r>
              <a:rPr lang="en-US" altLang="ko-KR" smtClean="0"/>
              <a:t>(/layout)</a:t>
            </a:r>
          </a:p>
          <a:p>
            <a:pPr lvl="2"/>
            <a:r>
              <a:rPr lang="ko-KR" altLang="en-US" smtClean="0"/>
              <a:t>화면의 구성 형태를 담고 있음</a:t>
            </a:r>
            <a:endParaRPr lang="en-US" altLang="ko-KR" smtClean="0"/>
          </a:p>
          <a:p>
            <a:pPr lvl="1"/>
            <a:r>
              <a:rPr lang="ko-KR" altLang="en-US" smtClean="0"/>
              <a:t>그려질 수 있는 객체 </a:t>
            </a:r>
            <a:r>
              <a:rPr lang="en-US" altLang="ko-KR" smtClean="0"/>
              <a:t>(/drawable)</a:t>
            </a:r>
          </a:p>
          <a:p>
            <a:pPr lvl="2"/>
            <a:r>
              <a:rPr lang="ko-KR" altLang="en-US" smtClean="0"/>
              <a:t>그림 파일</a:t>
            </a:r>
            <a:r>
              <a:rPr lang="en-US" altLang="ko-KR" smtClean="0"/>
              <a:t>, Shape </a:t>
            </a:r>
            <a:r>
              <a:rPr lang="ko-KR" altLang="en-US" smtClean="0"/>
              <a:t>등이 포함됨</a:t>
            </a:r>
            <a:endParaRPr lang="en-US" altLang="ko-KR" smtClean="0"/>
          </a:p>
          <a:p>
            <a:pPr lvl="1"/>
            <a:r>
              <a:rPr lang="ko-KR" altLang="en-US" smtClean="0"/>
              <a:t>여러가지 값들 </a:t>
            </a:r>
            <a:r>
              <a:rPr lang="en-US" altLang="ko-KR" smtClean="0"/>
              <a:t>(/values)</a:t>
            </a:r>
          </a:p>
          <a:p>
            <a:pPr lvl="2"/>
            <a:r>
              <a:rPr lang="ko-KR" altLang="en-US" smtClean="0"/>
              <a:t>문자열</a:t>
            </a:r>
            <a:r>
              <a:rPr lang="en-US" altLang="ko-KR" smtClean="0"/>
              <a:t>(string), </a:t>
            </a:r>
            <a:r>
              <a:rPr lang="ko-KR" altLang="en-US" smtClean="0"/>
              <a:t>배열</a:t>
            </a:r>
            <a:r>
              <a:rPr lang="en-US" altLang="ko-KR" smtClean="0"/>
              <a:t>(Array)</a:t>
            </a:r>
          </a:p>
          <a:p>
            <a:pPr lvl="2"/>
            <a:r>
              <a:rPr lang="ko-KR" altLang="en-US" smtClean="0"/>
              <a:t>색상</a:t>
            </a:r>
            <a:r>
              <a:rPr lang="en-US" altLang="ko-KR" smtClean="0"/>
              <a:t>(color)</a:t>
            </a:r>
          </a:p>
          <a:p>
            <a:pPr lvl="2"/>
            <a:r>
              <a:rPr lang="ko-KR" altLang="en-US" smtClean="0"/>
              <a:t>스타일</a:t>
            </a:r>
            <a:r>
              <a:rPr lang="en-US" altLang="ko-KR" smtClean="0"/>
              <a:t>(style)</a:t>
            </a:r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42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프로젝트 생성파일 분석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4400" y="1426370"/>
            <a:ext cx="7772400" cy="1574002"/>
          </a:xfrm>
        </p:spPr>
        <p:txBody>
          <a:bodyPr/>
          <a:lstStyle/>
          <a:p>
            <a:r>
              <a:rPr lang="ko-KR" altLang="en-US" smtClean="0"/>
              <a:t>레이아웃</a:t>
            </a:r>
            <a:endParaRPr lang="en-US" altLang="ko-KR" smtClean="0"/>
          </a:p>
          <a:p>
            <a:pPr lvl="1"/>
            <a:r>
              <a:rPr lang="en-US" altLang="ko-KR" smtClean="0"/>
              <a:t>ADT</a:t>
            </a:r>
            <a:r>
              <a:rPr lang="ko-KR" altLang="en-US" smtClean="0"/>
              <a:t>의 </a:t>
            </a:r>
            <a:r>
              <a:rPr lang="en-US" altLang="ko-KR" smtClean="0"/>
              <a:t>Layout Editor</a:t>
            </a:r>
            <a:r>
              <a:rPr lang="ko-KR" altLang="en-US" smtClean="0"/>
              <a:t>를 이용하여 편집 가능</a:t>
            </a:r>
            <a:endParaRPr lang="en-US" altLang="ko-KR" smtClean="0"/>
          </a:p>
          <a:p>
            <a:pPr lvl="1"/>
            <a:r>
              <a:rPr lang="en-US" altLang="ko-KR" smtClean="0"/>
              <a:t>GUI </a:t>
            </a:r>
            <a:r>
              <a:rPr lang="ko-KR" altLang="en-US" smtClean="0"/>
              <a:t>편집 </a:t>
            </a:r>
            <a:r>
              <a:rPr lang="en-US" altLang="ko-KR" smtClean="0"/>
              <a:t>/ XML Code </a:t>
            </a:r>
            <a:r>
              <a:rPr lang="ko-KR" altLang="en-US" smtClean="0"/>
              <a:t>직접 편집 지원</a:t>
            </a:r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922" t="8056" r="20898" b="22363"/>
          <a:stretch>
            <a:fillRect/>
          </a:stretch>
        </p:blipFill>
        <p:spPr bwMode="auto">
          <a:xfrm>
            <a:off x="2928926" y="3000372"/>
            <a:ext cx="3797493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43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프로젝트 생성파일 분석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2931324"/>
          </a:xfrm>
        </p:spPr>
        <p:txBody>
          <a:bodyPr/>
          <a:lstStyle/>
          <a:p>
            <a:r>
              <a:rPr lang="ko-KR" altLang="en-US" smtClean="0"/>
              <a:t>그려질 수 있는 객체 </a:t>
            </a:r>
            <a:r>
              <a:rPr lang="en-US" altLang="ko-KR" smtClean="0"/>
              <a:t>(/drawable)</a:t>
            </a:r>
          </a:p>
          <a:p>
            <a:pPr lvl="1"/>
            <a:r>
              <a:rPr lang="ko-KR" altLang="en-US" smtClean="0"/>
              <a:t>아이콘</a:t>
            </a:r>
            <a:r>
              <a:rPr lang="en-US" altLang="ko-KR" smtClean="0"/>
              <a:t>, </a:t>
            </a:r>
            <a:r>
              <a:rPr lang="ko-KR" altLang="en-US" smtClean="0"/>
              <a:t>그림 파일 등이 포함됨</a:t>
            </a:r>
            <a:endParaRPr lang="en-US" altLang="ko-KR" smtClean="0"/>
          </a:p>
          <a:p>
            <a:pPr lvl="1"/>
            <a:r>
              <a:rPr lang="en-US" altLang="ko-KR" smtClean="0"/>
              <a:t>Nine Patch Image </a:t>
            </a:r>
            <a:r>
              <a:rPr lang="ko-KR" altLang="en-US" smtClean="0"/>
              <a:t>사용 가능</a:t>
            </a:r>
            <a:endParaRPr lang="en-US" altLang="ko-KR" smtClean="0"/>
          </a:p>
          <a:p>
            <a:pPr lvl="2"/>
            <a:r>
              <a:rPr lang="en-US" altLang="ko-KR" smtClean="0"/>
              <a:t>Nine Patch : </a:t>
            </a:r>
            <a:r>
              <a:rPr lang="ko-KR" altLang="en-US" smtClean="0"/>
              <a:t>이미지에서 늘어날 수 있는 영역 지정</a:t>
            </a:r>
            <a:endParaRPr lang="en-US" altLang="ko-KR" smtClean="0"/>
          </a:p>
          <a:p>
            <a:pPr lvl="2"/>
            <a:r>
              <a:rPr lang="en-US" altLang="ko-KR" smtClean="0"/>
              <a:t>*.9.png </a:t>
            </a:r>
            <a:r>
              <a:rPr lang="ko-KR" altLang="en-US" smtClean="0"/>
              <a:t>형식의 파일 이름을 가짐</a:t>
            </a:r>
            <a:endParaRPr lang="en-US" altLang="ko-KR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44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프로젝트 생성파일 분석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여러가지 값들 </a:t>
            </a:r>
            <a:r>
              <a:rPr lang="en-US" altLang="ko-KR" smtClean="0"/>
              <a:t>(/values)</a:t>
            </a:r>
          </a:p>
          <a:p>
            <a:pPr lvl="1"/>
            <a:r>
              <a:rPr lang="en-US" altLang="ko-KR" smtClean="0"/>
              <a:t>GUI </a:t>
            </a:r>
            <a:r>
              <a:rPr lang="ko-KR" altLang="en-US" smtClean="0"/>
              <a:t>편집환경 및 코드 편집환경 제공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20508" t="7324" r="21484" b="71436"/>
          <a:stretch>
            <a:fillRect/>
          </a:stretch>
        </p:blipFill>
        <p:spPr bwMode="auto">
          <a:xfrm>
            <a:off x="1428728" y="3286124"/>
            <a:ext cx="707236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 l="19922" t="7324" r="20898" b="78760"/>
          <a:stretch>
            <a:fillRect/>
          </a:stretch>
        </p:blipFill>
        <p:spPr bwMode="auto">
          <a:xfrm>
            <a:off x="1357290" y="3643314"/>
            <a:ext cx="721523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45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프로젝트 생성파일 분석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메니페스트 파일 </a:t>
            </a:r>
            <a:r>
              <a:rPr lang="en-US" altLang="ko-KR" smtClean="0"/>
              <a:t>(AndroidManifest.xml)</a:t>
            </a:r>
          </a:p>
          <a:p>
            <a:pPr lvl="1"/>
            <a:r>
              <a:rPr lang="ko-KR" altLang="en-US" smtClean="0"/>
              <a:t>어플리케이션에 대한 전반적인 정보를 포함</a:t>
            </a:r>
            <a:endParaRPr lang="en-US" altLang="ko-KR" smtClean="0"/>
          </a:p>
          <a:p>
            <a:pPr lvl="1"/>
            <a:r>
              <a:rPr lang="ko-KR" altLang="en-US" smtClean="0"/>
              <a:t>어플리케이션 컴포넌트가 정의되어 있음</a:t>
            </a:r>
            <a:endParaRPr lang="en-US" altLang="ko-KR" smtClean="0"/>
          </a:p>
          <a:p>
            <a:pPr lvl="2"/>
            <a:r>
              <a:rPr lang="ko-KR" altLang="en-US" smtClean="0"/>
              <a:t>컴포넌트에 따라 인텐트 필터가 추가로 정의됨</a:t>
            </a:r>
            <a:endParaRPr lang="en-US" altLang="ko-KR" smtClean="0"/>
          </a:p>
          <a:p>
            <a:pPr lvl="1"/>
            <a:r>
              <a:rPr lang="ko-KR" altLang="en-US" smtClean="0"/>
              <a:t>어플리케이션에서 사용하는 권한 설정</a:t>
            </a:r>
            <a:endParaRPr lang="en-US" altLang="ko-KR" smtClean="0"/>
          </a:p>
          <a:p>
            <a:pPr lvl="1"/>
            <a:r>
              <a:rPr lang="ko-KR" altLang="en-US" smtClean="0"/>
              <a:t>사용하는 외부 라이브러리  정의</a:t>
            </a:r>
            <a:endParaRPr lang="en-US" altLang="ko-KR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46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idx="1"/>
          </p:nvPr>
        </p:nvSpPr>
        <p:spPr>
          <a:xfrm>
            <a:off x="642910" y="642918"/>
            <a:ext cx="5718048" cy="362816"/>
          </a:xfrm>
        </p:spPr>
        <p:txBody>
          <a:bodyPr/>
          <a:lstStyle/>
          <a:p>
            <a:r>
              <a:rPr lang="en-US" altLang="ko-KR" smtClean="0"/>
              <a:t>Exercises</a:t>
            </a:r>
            <a:endParaRPr lang="ko-KR" alt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987584" y="3294702"/>
            <a:ext cx="8156448" cy="777240"/>
          </a:xfrm>
        </p:spPr>
        <p:txBody>
          <a:bodyPr/>
          <a:lstStyle/>
          <a:p>
            <a:r>
              <a:rPr lang="en-US" altLang="ko-KR" smtClean="0"/>
              <a:t>Activity : Structure &amp; Layouts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47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액티비티 코드 분석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public class </a:t>
            </a:r>
            <a:r>
              <a:rPr lang="en-US" altLang="ko-KR" dirty="0" err="1" smtClean="0"/>
              <a:t>HelloAndroid</a:t>
            </a:r>
            <a:r>
              <a:rPr lang="en-US" altLang="ko-KR" dirty="0" smtClean="0"/>
              <a:t> extends Activity</a:t>
            </a:r>
          </a:p>
          <a:p>
            <a:pPr lvl="1"/>
            <a:r>
              <a:rPr lang="ko-KR" altLang="en-US" dirty="0" err="1" smtClean="0"/>
              <a:t>액티비티클래스를</a:t>
            </a:r>
            <a:r>
              <a:rPr lang="ko-KR" altLang="en-US" dirty="0" smtClean="0"/>
              <a:t> 상속받음</a:t>
            </a:r>
            <a:endParaRPr lang="en-US" altLang="ko-KR" dirty="0" smtClean="0"/>
          </a:p>
          <a:p>
            <a:r>
              <a:rPr lang="en-US" altLang="ko-KR" dirty="0" smtClean="0"/>
              <a:t>public void </a:t>
            </a:r>
            <a:r>
              <a:rPr lang="en-US" altLang="ko-KR" dirty="0" err="1" smtClean="0"/>
              <a:t>onCreate</a:t>
            </a:r>
            <a:r>
              <a:rPr lang="en-US" altLang="ko-KR" dirty="0" smtClean="0"/>
              <a:t>(Bundle)</a:t>
            </a:r>
          </a:p>
          <a:p>
            <a:pPr lvl="1"/>
            <a:r>
              <a:rPr lang="ko-KR" altLang="en-US" dirty="0" smtClean="0"/>
              <a:t>생애주기 </a:t>
            </a:r>
            <a:r>
              <a:rPr lang="ko-KR" altLang="en-US" dirty="0" err="1" smtClean="0"/>
              <a:t>메소드를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오버라이드하여</a:t>
            </a:r>
            <a:r>
              <a:rPr lang="ko-KR" altLang="en-US" dirty="0" smtClean="0"/>
              <a:t> 각각의 생애주기에서 처리해야 할 작업들을 구현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생애주기 </a:t>
            </a:r>
            <a:r>
              <a:rPr lang="ko-KR" altLang="en-US" dirty="0" err="1" smtClean="0"/>
              <a:t>메소드를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오버라이드</a:t>
            </a:r>
            <a:r>
              <a:rPr lang="ko-KR" altLang="en-US" dirty="0" smtClean="0"/>
              <a:t> 할 때에는 필히 상위 클래스의 </a:t>
            </a:r>
            <a:r>
              <a:rPr lang="ko-KR" altLang="en-US" dirty="0" err="1" smtClean="0"/>
              <a:t>메소드를</a:t>
            </a:r>
            <a:r>
              <a:rPr lang="ko-KR" altLang="en-US" dirty="0" smtClean="0"/>
              <a:t> 호출해주어야 한다</a:t>
            </a:r>
            <a:endParaRPr lang="en-US" altLang="ko-KR" dirty="0" smtClean="0"/>
          </a:p>
          <a:p>
            <a:pPr lvl="2"/>
            <a:r>
              <a:rPr lang="en-US" altLang="ko-KR" dirty="0" err="1" smtClean="0"/>
              <a:t>super.onCreate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savedInstanceState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err="1" smtClean="0"/>
              <a:t>setContentView</a:t>
            </a:r>
            <a:r>
              <a:rPr lang="en-US" altLang="ko-KR" dirty="0" smtClean="0"/>
              <a:t>()</a:t>
            </a:r>
            <a:r>
              <a:rPr lang="ko-KR" altLang="en-US" dirty="0" smtClean="0"/>
              <a:t>를 통해 </a:t>
            </a:r>
            <a:r>
              <a:rPr lang="ko-KR" altLang="en-US" dirty="0" err="1" smtClean="0"/>
              <a:t>액티비티</a:t>
            </a:r>
            <a:r>
              <a:rPr lang="ko-KR" altLang="en-US" dirty="0" smtClean="0"/>
              <a:t> 화면 설정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48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액티비티 화면 구성하기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setContentView()</a:t>
            </a:r>
            <a:r>
              <a:rPr lang="ko-KR" altLang="en-US" smtClean="0"/>
              <a:t>메소드를 이용</a:t>
            </a:r>
            <a:endParaRPr lang="en-US" altLang="ko-KR" smtClean="0"/>
          </a:p>
          <a:p>
            <a:r>
              <a:rPr lang="ko-KR" altLang="en-US" smtClean="0"/>
              <a:t>레이아웃 파일</a:t>
            </a:r>
            <a:r>
              <a:rPr lang="en-US" altLang="ko-KR" smtClean="0"/>
              <a:t>(</a:t>
            </a:r>
            <a:r>
              <a:rPr lang="ko-KR" altLang="en-US" smtClean="0"/>
              <a:t>리소스</a:t>
            </a:r>
            <a:r>
              <a:rPr lang="en-US" altLang="ko-KR" smtClean="0"/>
              <a:t>)</a:t>
            </a:r>
            <a:r>
              <a:rPr lang="ko-KR" altLang="en-US" smtClean="0"/>
              <a:t>를 이용하는 방법</a:t>
            </a:r>
            <a:endParaRPr lang="en-US" altLang="ko-KR" smtClean="0"/>
          </a:p>
          <a:p>
            <a:pPr lvl="1"/>
            <a:r>
              <a:rPr lang="ko-KR" altLang="en-US" smtClean="0"/>
              <a:t>레이아웃 </a:t>
            </a:r>
            <a:r>
              <a:rPr lang="en-US" altLang="ko-KR" smtClean="0"/>
              <a:t>(XML) </a:t>
            </a:r>
            <a:r>
              <a:rPr lang="ko-KR" altLang="en-US" smtClean="0"/>
              <a:t>파일을 따로 작성</a:t>
            </a:r>
            <a:endParaRPr lang="en-US" altLang="ko-KR" smtClean="0"/>
          </a:p>
          <a:p>
            <a:pPr lvl="1"/>
            <a:r>
              <a:rPr lang="ko-KR" altLang="en-US" smtClean="0"/>
              <a:t>기본 레이아웃을 구성하는데 적합</a:t>
            </a:r>
            <a:endParaRPr lang="en-US" altLang="ko-KR" smtClean="0"/>
          </a:p>
          <a:p>
            <a:r>
              <a:rPr lang="ko-KR" altLang="en-US" smtClean="0"/>
              <a:t>자바 코드를 통해 구성하는 방법</a:t>
            </a:r>
            <a:endParaRPr lang="en-US" altLang="ko-KR" smtClean="0"/>
          </a:p>
          <a:p>
            <a:pPr lvl="1"/>
            <a:r>
              <a:rPr lang="ko-KR" altLang="en-US" smtClean="0"/>
              <a:t>코드를 통해 레이아웃을 구성</a:t>
            </a:r>
            <a:endParaRPr lang="en-US" altLang="ko-KR" smtClean="0"/>
          </a:p>
          <a:p>
            <a:pPr lvl="1"/>
            <a:r>
              <a:rPr lang="ko-KR" altLang="en-US" smtClean="0"/>
              <a:t>위젯 및 레이아웃의 인스턴스를 생성</a:t>
            </a:r>
            <a:endParaRPr lang="en-US" altLang="ko-KR" smtClean="0"/>
          </a:p>
          <a:p>
            <a:pPr lvl="1"/>
            <a:r>
              <a:rPr lang="en-US" altLang="ko-KR" smtClean="0"/>
              <a:t>Run-Time</a:t>
            </a:r>
            <a:r>
              <a:rPr lang="ko-KR" altLang="en-US" smtClean="0"/>
              <a:t>에 레이아웃을 구성하는데 적합</a:t>
            </a:r>
            <a:endParaRPr lang="en-US" altLang="ko-KR" smtClean="0"/>
          </a:p>
          <a:p>
            <a:pPr lvl="1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49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err="1" smtClean="0"/>
              <a:t>액티비티</a:t>
            </a:r>
            <a:r>
              <a:rPr lang="en-US" altLang="ko-KR" sz="2000" smtClean="0"/>
              <a:t>Activity</a:t>
            </a:r>
            <a:endParaRPr lang="ko-KR" altLang="en-US" sz="20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074332"/>
          </a:xfrm>
        </p:spPr>
        <p:txBody>
          <a:bodyPr>
            <a:normAutofit/>
          </a:bodyPr>
          <a:lstStyle/>
          <a:p>
            <a:r>
              <a:rPr lang="ko-KR" altLang="en-US" smtClean="0"/>
              <a:t>어플리케이션의 화면을 구성</a:t>
            </a:r>
            <a:endParaRPr lang="en-US" altLang="ko-KR" smtClean="0"/>
          </a:p>
        </p:txBody>
      </p:sp>
      <p:pic>
        <p:nvPicPr>
          <p:cNvPr id="4" name="그림 3" descr="activity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2428868"/>
            <a:ext cx="2143140" cy="3214710"/>
          </a:xfrm>
          <a:prstGeom prst="rect">
            <a:avLst/>
          </a:prstGeom>
        </p:spPr>
      </p:pic>
      <p:pic>
        <p:nvPicPr>
          <p:cNvPr id="5" name="그림 4" descr="activity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2428868"/>
            <a:ext cx="2143140" cy="3214710"/>
          </a:xfrm>
          <a:prstGeom prst="rect">
            <a:avLst/>
          </a:prstGeom>
        </p:spPr>
      </p:pic>
      <p:pic>
        <p:nvPicPr>
          <p:cNvPr id="6" name="그림 5" descr="activity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2428868"/>
            <a:ext cx="2143140" cy="3214710"/>
          </a:xfrm>
          <a:prstGeom prst="rect">
            <a:avLst/>
          </a:prstGeom>
        </p:spPr>
      </p:pic>
      <p:sp>
        <p:nvSpPr>
          <p:cNvPr id="8" name="막힌 원호 7"/>
          <p:cNvSpPr/>
          <p:nvPr/>
        </p:nvSpPr>
        <p:spPr>
          <a:xfrm rot="10800000">
            <a:off x="3357554" y="5643578"/>
            <a:ext cx="3286148" cy="285752"/>
          </a:xfrm>
          <a:prstGeom prst="blockArc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53228" y="6072206"/>
            <a:ext cx="5590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mtClean="0"/>
              <a:t>휴대용 장치의 제한된 메모리 때문에 </a:t>
            </a:r>
            <a:endParaRPr lang="en-US" altLang="ko-KR" smtClean="0"/>
          </a:p>
          <a:p>
            <a:pPr algn="ctr"/>
            <a:r>
              <a:rPr lang="ko-KR" altLang="en-US" err="1" smtClean="0"/>
              <a:t>액티비티</a:t>
            </a:r>
            <a:r>
              <a:rPr lang="ko-KR" altLang="en-US" smtClean="0"/>
              <a:t> 생애주기</a:t>
            </a:r>
            <a:r>
              <a:rPr lang="en-US" altLang="ko-KR" smtClean="0"/>
              <a:t>(Lifecycle)</a:t>
            </a:r>
            <a:r>
              <a:rPr lang="ko-KR" altLang="en-US" smtClean="0"/>
              <a:t>에 의해</a:t>
            </a:r>
            <a:r>
              <a:rPr lang="en-US" altLang="ko-KR" smtClean="0"/>
              <a:t> </a:t>
            </a:r>
            <a:r>
              <a:rPr lang="ko-KR" altLang="en-US" smtClean="0"/>
              <a:t>소멸 </a:t>
            </a:r>
            <a:r>
              <a:rPr lang="en-US" altLang="ko-KR" smtClean="0"/>
              <a:t>/ </a:t>
            </a:r>
            <a:r>
              <a:rPr lang="ko-KR" altLang="en-US" err="1" smtClean="0"/>
              <a:t>재생성됨</a:t>
            </a:r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allAtOnce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액티비티 화면 구성하기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Layout Basics</a:t>
            </a:r>
          </a:p>
          <a:p>
            <a:pPr lvl="1"/>
            <a:r>
              <a:rPr lang="en-US" altLang="ko-KR" smtClean="0"/>
              <a:t>View(</a:t>
            </a:r>
            <a:r>
              <a:rPr lang="ko-KR" altLang="en-US" smtClean="0"/>
              <a:t>뷰</a:t>
            </a:r>
            <a:r>
              <a:rPr lang="en-US" altLang="ko-KR" smtClean="0"/>
              <a:t>) – android.view.View</a:t>
            </a:r>
          </a:p>
          <a:p>
            <a:pPr lvl="2"/>
            <a:r>
              <a:rPr lang="ko-KR" altLang="en-US" smtClean="0"/>
              <a:t>액티비티 화면에 표시되는 모든 객체의 기본이 되는 객체</a:t>
            </a:r>
            <a:endParaRPr lang="en-US" altLang="ko-KR" smtClean="0"/>
          </a:p>
          <a:p>
            <a:pPr lvl="1"/>
            <a:r>
              <a:rPr lang="en-US" altLang="ko-KR" smtClean="0"/>
              <a:t>Layout(</a:t>
            </a:r>
            <a:r>
              <a:rPr lang="ko-KR" altLang="en-US" smtClean="0"/>
              <a:t>레이아웃</a:t>
            </a:r>
            <a:r>
              <a:rPr lang="en-US" altLang="ko-KR" smtClean="0"/>
              <a:t>) </a:t>
            </a:r>
          </a:p>
          <a:p>
            <a:pPr lvl="2"/>
            <a:r>
              <a:rPr lang="en-US" altLang="ko-KR" smtClean="0"/>
              <a:t>android.view.ViewGroup</a:t>
            </a:r>
            <a:r>
              <a:rPr lang="ko-KR" altLang="en-US" smtClean="0"/>
              <a:t>을 상속</a:t>
            </a:r>
            <a:endParaRPr lang="en-US" altLang="ko-KR" smtClean="0"/>
          </a:p>
          <a:p>
            <a:pPr lvl="2"/>
            <a:r>
              <a:rPr lang="ko-KR" altLang="en-US" smtClean="0"/>
              <a:t>다른 </a:t>
            </a:r>
            <a:r>
              <a:rPr lang="en-US" altLang="ko-KR" smtClean="0"/>
              <a:t>View</a:t>
            </a:r>
            <a:r>
              <a:rPr lang="ko-KR" altLang="en-US" smtClean="0"/>
              <a:t>들을 포함할 수 있는 </a:t>
            </a:r>
            <a:r>
              <a:rPr lang="en-US" altLang="ko-KR" smtClean="0"/>
              <a:t>View (Parent View)</a:t>
            </a:r>
          </a:p>
          <a:p>
            <a:pPr lvl="2"/>
            <a:r>
              <a:rPr lang="ko-KR" altLang="en-US" smtClean="0"/>
              <a:t>종류에 따라 </a:t>
            </a:r>
            <a:r>
              <a:rPr lang="en-US" altLang="ko-KR" smtClean="0"/>
              <a:t>Child View</a:t>
            </a:r>
            <a:r>
              <a:rPr lang="ko-KR" altLang="en-US" smtClean="0"/>
              <a:t>를 배치하는 방법이 다름</a:t>
            </a:r>
            <a:endParaRPr lang="en-US" altLang="ko-KR" smtClean="0"/>
          </a:p>
          <a:p>
            <a:pPr lvl="2"/>
            <a:r>
              <a:rPr lang="ko-KR" altLang="en-US" smtClean="0"/>
              <a:t>예 </a:t>
            </a:r>
            <a:r>
              <a:rPr lang="en-US" altLang="ko-KR" smtClean="0"/>
              <a:t>: LinearLayout, FrameLayout, RelativeLayout</a:t>
            </a:r>
          </a:p>
          <a:p>
            <a:pPr lvl="2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50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액티비티 화면 구성하기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Layout Basics</a:t>
            </a:r>
          </a:p>
          <a:p>
            <a:pPr lvl="2"/>
            <a:r>
              <a:rPr lang="en-US" altLang="ko-KR" smtClean="0"/>
              <a:t>View</a:t>
            </a:r>
            <a:r>
              <a:rPr lang="ko-KR" altLang="en-US" smtClean="0"/>
              <a:t>의 속성들</a:t>
            </a:r>
            <a:endParaRPr lang="en-US" altLang="ko-KR" smtClean="0"/>
          </a:p>
          <a:p>
            <a:pPr lvl="3"/>
            <a:r>
              <a:rPr lang="en-US" altLang="ko-KR" smtClean="0"/>
              <a:t>android:id – </a:t>
            </a:r>
            <a:r>
              <a:rPr lang="ko-KR" altLang="en-US" smtClean="0"/>
              <a:t>뷰의 </a:t>
            </a:r>
            <a:r>
              <a:rPr lang="en-US" altLang="ko-KR" smtClean="0"/>
              <a:t>ID</a:t>
            </a:r>
            <a:r>
              <a:rPr lang="ko-KR" altLang="en-US" smtClean="0"/>
              <a:t>를 지정</a:t>
            </a:r>
            <a:endParaRPr lang="en-US" altLang="ko-KR" smtClean="0"/>
          </a:p>
          <a:p>
            <a:pPr lvl="3"/>
            <a:r>
              <a:rPr lang="en-US" altLang="ko-KR" smtClean="0"/>
              <a:t>android:layout_width –  </a:t>
            </a:r>
            <a:r>
              <a:rPr lang="ko-KR" altLang="en-US" smtClean="0"/>
              <a:t>뷰의 폭을 설정</a:t>
            </a:r>
            <a:endParaRPr lang="en-US" altLang="ko-KR" smtClean="0"/>
          </a:p>
          <a:p>
            <a:pPr lvl="3"/>
            <a:r>
              <a:rPr lang="en-US" altLang="ko-KR" smtClean="0"/>
              <a:t>android:layout_height – </a:t>
            </a:r>
            <a:r>
              <a:rPr lang="ko-KR" altLang="en-US" smtClean="0"/>
              <a:t>뷰의 높이를 설정</a:t>
            </a:r>
            <a:endParaRPr lang="en-US" altLang="ko-KR" smtClean="0"/>
          </a:p>
          <a:p>
            <a:pPr lvl="3"/>
            <a:r>
              <a:rPr lang="en-US" altLang="ko-KR" smtClean="0"/>
              <a:t>android:layout_margin – </a:t>
            </a:r>
            <a:r>
              <a:rPr lang="ko-KR" altLang="en-US" smtClean="0"/>
              <a:t>뷰의 여백을 설정</a:t>
            </a:r>
            <a:endParaRPr lang="en-US" altLang="ko-KR" smtClean="0"/>
          </a:p>
          <a:p>
            <a:pPr lvl="2"/>
            <a:r>
              <a:rPr lang="ko-KR" altLang="en-US" smtClean="0"/>
              <a:t>뷰의 크기 지정</a:t>
            </a:r>
            <a:endParaRPr lang="en-US" altLang="ko-KR" smtClean="0"/>
          </a:p>
          <a:p>
            <a:pPr lvl="3"/>
            <a:r>
              <a:rPr lang="en-US" altLang="ko-KR" smtClean="0"/>
              <a:t>wrap_content : </a:t>
            </a:r>
            <a:r>
              <a:rPr lang="ko-KR" altLang="en-US" smtClean="0"/>
              <a:t>뷰가 차지하는 크기만큼 화면을 차지</a:t>
            </a:r>
            <a:endParaRPr lang="en-US" altLang="ko-KR" smtClean="0"/>
          </a:p>
          <a:p>
            <a:pPr lvl="3"/>
            <a:r>
              <a:rPr lang="en-US" altLang="ko-KR" smtClean="0"/>
              <a:t>fill_parent : </a:t>
            </a:r>
            <a:r>
              <a:rPr lang="ko-KR" altLang="en-US" smtClean="0"/>
              <a:t>해당 </a:t>
            </a:r>
            <a:r>
              <a:rPr lang="en-US" altLang="ko-KR" smtClean="0"/>
              <a:t>View</a:t>
            </a:r>
            <a:r>
              <a:rPr lang="ko-KR" altLang="en-US" smtClean="0"/>
              <a:t>가 속해있는 </a:t>
            </a:r>
            <a:r>
              <a:rPr lang="en-US" altLang="ko-KR" smtClean="0"/>
              <a:t>View(Parent View)                  </a:t>
            </a:r>
            <a:r>
              <a:rPr lang="ko-KR" altLang="en-US" smtClean="0"/>
              <a:t>의 크기만큼 화면을 차지</a:t>
            </a:r>
            <a:endParaRPr lang="en-US" altLang="ko-KR" smtClean="0"/>
          </a:p>
          <a:p>
            <a:pPr lvl="2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51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액티비티 화면 구성하기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4400" y="1571612"/>
            <a:ext cx="7772400" cy="1073936"/>
          </a:xfrm>
        </p:spPr>
        <p:txBody>
          <a:bodyPr/>
          <a:lstStyle/>
          <a:p>
            <a:r>
              <a:rPr lang="en-US" altLang="ko-KR" smtClean="0"/>
              <a:t>Layout</a:t>
            </a:r>
            <a:r>
              <a:rPr lang="ko-KR" altLang="en-US" smtClean="0"/>
              <a:t>이 </a:t>
            </a:r>
            <a:r>
              <a:rPr lang="en-US" altLang="ko-KR" smtClean="0"/>
              <a:t>Child View</a:t>
            </a:r>
            <a:r>
              <a:rPr lang="ko-KR" altLang="en-US" smtClean="0"/>
              <a:t>를 배치하는 방법들</a:t>
            </a:r>
            <a:endParaRPr lang="en-US" altLang="ko-KR" smtClean="0"/>
          </a:p>
          <a:p>
            <a:pPr lvl="1"/>
            <a:r>
              <a:rPr lang="en-US" altLang="ko-KR" smtClean="0"/>
              <a:t>LinearLayout : </a:t>
            </a:r>
            <a:r>
              <a:rPr lang="ko-KR" altLang="en-US" smtClean="0"/>
              <a:t>수직 </a:t>
            </a:r>
            <a:r>
              <a:rPr lang="en-US" altLang="ko-KR" smtClean="0"/>
              <a:t>/ </a:t>
            </a:r>
            <a:r>
              <a:rPr lang="ko-KR" altLang="en-US" smtClean="0"/>
              <a:t>수평으로 배치</a:t>
            </a:r>
            <a:endParaRPr lang="ko-KR" altLang="en-US"/>
          </a:p>
        </p:txBody>
      </p:sp>
      <p:sp useBgFill="1">
        <p:nvSpPr>
          <p:cNvPr id="4" name="직사각형 3"/>
          <p:cNvSpPr/>
          <p:nvPr/>
        </p:nvSpPr>
        <p:spPr>
          <a:xfrm>
            <a:off x="1714480" y="2786058"/>
            <a:ext cx="2428892" cy="3214710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57290" y="6072206"/>
            <a:ext cx="3130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/>
              <a:t>android:orientation = “vertical”</a:t>
            </a: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714480" y="2786058"/>
            <a:ext cx="1357322" cy="64294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View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714480" y="3429000"/>
            <a:ext cx="2428892" cy="64294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View</a:t>
            </a: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14480" y="4071942"/>
            <a:ext cx="2071702" cy="6429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View</a:t>
            </a:r>
            <a:endParaRPr lang="ko-KR" altLang="en-US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628" y="6060064"/>
            <a:ext cx="3409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/>
              <a:t>android:orientation = “horizontal”</a:t>
            </a:r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441543" y="2773916"/>
            <a:ext cx="702093" cy="64294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View</a:t>
            </a: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6143636" y="2786058"/>
            <a:ext cx="1071570" cy="64294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View</a:t>
            </a:r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7215206" y="2786058"/>
            <a:ext cx="1714512" cy="6429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View</a:t>
            </a:r>
            <a:endParaRPr lang="ko-KR" altLang="en-US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441543" y="2773916"/>
            <a:ext cx="2428892" cy="3214710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7858148" y="2786058"/>
            <a:ext cx="1214446" cy="642942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52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uiExpand="1" build="allAtOnce" animBg="1"/>
      <p:bldP spid="7" grpId="0" uiExpand="1" build="allAtOnce" animBg="1"/>
      <p:bldP spid="8" grpId="0" uiExpand="1" build="allAtOnce" animBg="1"/>
      <p:bldP spid="10" grpId="0"/>
      <p:bldP spid="11" grpId="0" build="allAtOnce" animBg="1"/>
      <p:bldP spid="12" grpId="0" build="allAtOnce" animBg="1"/>
      <p:bldP spid="13" grpId="0" build="allAtOnce" animBg="1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액티비티 화면 구성하기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4400" y="1571612"/>
            <a:ext cx="7772400" cy="1073936"/>
          </a:xfrm>
        </p:spPr>
        <p:txBody>
          <a:bodyPr>
            <a:normAutofit fontScale="92500"/>
          </a:bodyPr>
          <a:lstStyle/>
          <a:p>
            <a:r>
              <a:rPr lang="en-US" altLang="ko-KR" smtClean="0"/>
              <a:t>Layout</a:t>
            </a:r>
            <a:r>
              <a:rPr lang="ko-KR" altLang="en-US" smtClean="0"/>
              <a:t>이 </a:t>
            </a:r>
            <a:r>
              <a:rPr lang="en-US" altLang="ko-KR" smtClean="0"/>
              <a:t>Child View</a:t>
            </a:r>
            <a:r>
              <a:rPr lang="ko-KR" altLang="en-US" smtClean="0"/>
              <a:t>를 배치하는 방법들</a:t>
            </a:r>
            <a:endParaRPr lang="en-US" altLang="ko-KR" smtClean="0"/>
          </a:p>
          <a:p>
            <a:pPr lvl="1"/>
            <a:r>
              <a:rPr lang="en-US" altLang="ko-KR" smtClean="0"/>
              <a:t>FrameLayout : </a:t>
            </a:r>
            <a:r>
              <a:rPr lang="ko-KR" altLang="en-US" smtClean="0"/>
              <a:t>좌측 상단을 기준으로 겹치게 배치</a:t>
            </a:r>
            <a:endParaRPr lang="ko-KR" altLang="en-US"/>
          </a:p>
        </p:txBody>
      </p:sp>
      <p:sp useBgFill="1">
        <p:nvSpPr>
          <p:cNvPr id="4" name="직사각형 3"/>
          <p:cNvSpPr/>
          <p:nvPr/>
        </p:nvSpPr>
        <p:spPr>
          <a:xfrm>
            <a:off x="3643306" y="2928934"/>
            <a:ext cx="2428892" cy="3214710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643306" y="2928934"/>
            <a:ext cx="2428892" cy="321471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View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643306" y="2928934"/>
            <a:ext cx="2428892" cy="14287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View</a:t>
            </a: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643306" y="2928934"/>
            <a:ext cx="1571636" cy="5000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View</a:t>
            </a:r>
            <a:endParaRPr lang="ko-KR" altLang="en-US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53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allAtOnce" animBg="1"/>
      <p:bldP spid="7" grpId="0" build="allAtOnce" animBg="1"/>
      <p:bldP spid="8" grpId="0" build="allAtOnce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액티비티 화면 구성하기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4400" y="1571612"/>
            <a:ext cx="7772400" cy="1073936"/>
          </a:xfrm>
        </p:spPr>
        <p:txBody>
          <a:bodyPr>
            <a:normAutofit/>
          </a:bodyPr>
          <a:lstStyle/>
          <a:p>
            <a:r>
              <a:rPr lang="en-US" altLang="ko-KR" smtClean="0"/>
              <a:t>Layout</a:t>
            </a:r>
            <a:r>
              <a:rPr lang="ko-KR" altLang="en-US" smtClean="0"/>
              <a:t>이 </a:t>
            </a:r>
            <a:r>
              <a:rPr lang="en-US" altLang="ko-KR" smtClean="0"/>
              <a:t>Child View</a:t>
            </a:r>
            <a:r>
              <a:rPr lang="ko-KR" altLang="en-US" smtClean="0"/>
              <a:t>를 배치하는 방법들</a:t>
            </a:r>
            <a:endParaRPr lang="en-US" altLang="ko-KR" smtClean="0"/>
          </a:p>
          <a:p>
            <a:pPr lvl="1"/>
            <a:r>
              <a:rPr lang="en-US" altLang="ko-KR" smtClean="0"/>
              <a:t>RelativeLayout : </a:t>
            </a:r>
            <a:r>
              <a:rPr lang="ko-KR" altLang="en-US" smtClean="0"/>
              <a:t>각 </a:t>
            </a:r>
            <a:r>
              <a:rPr lang="en-US" altLang="ko-KR" smtClean="0"/>
              <a:t>View</a:t>
            </a:r>
            <a:r>
              <a:rPr lang="ko-KR" altLang="en-US" smtClean="0"/>
              <a:t>들 간의 관계를 지정</a:t>
            </a:r>
            <a:endParaRPr lang="en-US" altLang="ko-KR" smtClean="0"/>
          </a:p>
        </p:txBody>
      </p:sp>
      <p:sp useBgFill="1">
        <p:nvSpPr>
          <p:cNvPr id="4" name="직사각형 3"/>
          <p:cNvSpPr/>
          <p:nvPr/>
        </p:nvSpPr>
        <p:spPr>
          <a:xfrm>
            <a:off x="3643306" y="2928934"/>
            <a:ext cx="2428892" cy="3214710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643306" y="2928934"/>
            <a:ext cx="1285884" cy="42862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View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4929190" y="3357562"/>
            <a:ext cx="1143008" cy="13573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View</a:t>
            </a: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643306" y="4214818"/>
            <a:ext cx="1285884" cy="5000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View</a:t>
            </a:r>
            <a:endParaRPr lang="ko-KR" altLang="en-US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54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allAtOnce" animBg="1"/>
      <p:bldP spid="7" grpId="0" build="allAtOnce" animBg="1"/>
      <p:bldP spid="8" grpId="0" build="allAtOnce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액티비티 화면 구성하기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4400" y="1500174"/>
            <a:ext cx="7772400" cy="1073936"/>
          </a:xfrm>
        </p:spPr>
        <p:txBody>
          <a:bodyPr/>
          <a:lstStyle/>
          <a:p>
            <a:r>
              <a:rPr lang="ko-KR" altLang="en-US" smtClean="0"/>
              <a:t>레이아웃 파일을 이용한 화면 구성</a:t>
            </a:r>
            <a:endParaRPr lang="en-US" altLang="ko-KR" smtClean="0"/>
          </a:p>
          <a:p>
            <a:pPr lvl="1"/>
            <a:r>
              <a:rPr lang="ko-KR" altLang="en-US" smtClean="0"/>
              <a:t>레이아웃 파일</a:t>
            </a:r>
            <a:r>
              <a:rPr lang="en-US" altLang="ko-KR" smtClean="0"/>
              <a:t>(main.xml)</a:t>
            </a:r>
          </a:p>
          <a:p>
            <a:pPr lvl="1"/>
            <a:endParaRPr lang="en-US" altLang="ko-KR" smtClean="0"/>
          </a:p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428728" y="2714620"/>
            <a:ext cx="7286676" cy="3643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mtClean="0"/>
              <a:t>&lt;?xml version=</a:t>
            </a:r>
            <a:r>
              <a:rPr lang="en-US" altLang="ko-KR" i="1" smtClean="0"/>
              <a:t>"1.0" encoding="utf-8"?&gt;</a:t>
            </a:r>
          </a:p>
          <a:p>
            <a:r>
              <a:rPr lang="en-US" altLang="ko-KR" smtClean="0"/>
              <a:t>&lt;LinearLayout     xmlns:android=</a:t>
            </a:r>
            <a:r>
              <a:rPr lang="en-US" altLang="ko-KR" i="1" smtClean="0"/>
              <a:t>"http://schemas.android.com/apk/res/android"</a:t>
            </a:r>
          </a:p>
          <a:p>
            <a:r>
              <a:rPr lang="en-US" altLang="ko-KR" smtClean="0"/>
              <a:t>    android:orientation=</a:t>
            </a:r>
            <a:r>
              <a:rPr lang="en-US" altLang="ko-KR" i="1" smtClean="0"/>
              <a:t>"vertical"</a:t>
            </a:r>
          </a:p>
          <a:p>
            <a:r>
              <a:rPr lang="en-US" altLang="ko-KR" smtClean="0"/>
              <a:t>    android:layout_width=</a:t>
            </a:r>
            <a:r>
              <a:rPr lang="en-US" altLang="ko-KR" i="1" smtClean="0"/>
              <a:t>"fill_parent"</a:t>
            </a:r>
          </a:p>
          <a:p>
            <a:r>
              <a:rPr lang="en-US" altLang="ko-KR" smtClean="0"/>
              <a:t>    android:layout_height=</a:t>
            </a:r>
            <a:r>
              <a:rPr lang="en-US" altLang="ko-KR" i="1" smtClean="0"/>
              <a:t>"fill_parent"</a:t>
            </a:r>
          </a:p>
          <a:p>
            <a:r>
              <a:rPr lang="ko-KR" altLang="en-US" smtClean="0"/>
              <a:t>    </a:t>
            </a:r>
            <a:r>
              <a:rPr lang="en-US" altLang="ko-KR" smtClean="0"/>
              <a:t>&gt;</a:t>
            </a:r>
          </a:p>
          <a:p>
            <a:r>
              <a:rPr lang="en-US" altLang="ko-KR" smtClean="0"/>
              <a:t>&lt;TextView  </a:t>
            </a:r>
          </a:p>
          <a:p>
            <a:r>
              <a:rPr lang="en-US" altLang="ko-KR" smtClean="0"/>
              <a:t>    android:layout_width=</a:t>
            </a:r>
            <a:r>
              <a:rPr lang="en-US" altLang="ko-KR" i="1" smtClean="0"/>
              <a:t>"fill_parent" </a:t>
            </a:r>
          </a:p>
          <a:p>
            <a:r>
              <a:rPr lang="en-US" altLang="ko-KR" smtClean="0"/>
              <a:t>    android:layout_height=</a:t>
            </a:r>
            <a:r>
              <a:rPr lang="en-US" altLang="ko-KR" i="1" smtClean="0"/>
              <a:t>"wrap_content" </a:t>
            </a:r>
          </a:p>
          <a:p>
            <a:r>
              <a:rPr lang="en-US" altLang="ko-KR" smtClean="0"/>
              <a:t>    android:text=</a:t>
            </a:r>
            <a:r>
              <a:rPr lang="en-US" altLang="ko-KR" i="1" smtClean="0"/>
              <a:t>"@string/hello"</a:t>
            </a:r>
          </a:p>
          <a:p>
            <a:r>
              <a:rPr lang="ko-KR" altLang="en-US" smtClean="0"/>
              <a:t>    </a:t>
            </a:r>
            <a:r>
              <a:rPr lang="en-US" altLang="ko-KR" smtClean="0"/>
              <a:t>/&gt;</a:t>
            </a:r>
          </a:p>
          <a:p>
            <a:r>
              <a:rPr lang="en-US" altLang="ko-KR" smtClean="0"/>
              <a:t>&lt;/LinearLayout&gt;</a:t>
            </a:r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1571604" y="3571876"/>
            <a:ext cx="3571900" cy="285752"/>
          </a:xfrm>
          <a:prstGeom prst="roundRect">
            <a:avLst/>
          </a:prstGeom>
          <a:solidFill>
            <a:srgbClr val="FEB80A">
              <a:alpha val="41961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572132" y="3786190"/>
            <a:ext cx="2928958" cy="500066"/>
          </a:xfrm>
          <a:prstGeom prst="rect">
            <a:avLst/>
          </a:prstGeom>
          <a:solidFill>
            <a:srgbClr val="404040">
              <a:alpha val="36078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Child View</a:t>
            </a:r>
            <a:r>
              <a:rPr lang="ko-KR" altLang="en-US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를 수직으로 배치</a:t>
            </a:r>
            <a:endParaRPr lang="ko-KR" altLang="en-US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572132" y="5357826"/>
            <a:ext cx="2928958" cy="500066"/>
          </a:xfrm>
          <a:prstGeom prst="rect">
            <a:avLst/>
          </a:prstGeom>
          <a:solidFill>
            <a:srgbClr val="404040">
              <a:alpha val="36078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표시될 문자열 지정</a:t>
            </a:r>
            <a:endParaRPr lang="ko-KR" altLang="en-US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1571604" y="3857628"/>
            <a:ext cx="3857652" cy="571504"/>
          </a:xfrm>
          <a:prstGeom prst="roundRect">
            <a:avLst/>
          </a:prstGeom>
          <a:solidFill>
            <a:schemeClr val="accent1">
              <a:lumMod val="75000"/>
              <a:alpha val="41961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5572132" y="3786190"/>
            <a:ext cx="2928958" cy="642942"/>
          </a:xfrm>
          <a:prstGeom prst="rect">
            <a:avLst/>
          </a:prstGeom>
          <a:solidFill>
            <a:srgbClr val="404040">
              <a:alpha val="36078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LinearLayout :</a:t>
            </a:r>
          </a:p>
          <a:p>
            <a:pPr algn="ctr"/>
            <a:r>
              <a:rPr lang="ko-KR" altLang="en-US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화면을 꽉 채움</a:t>
            </a:r>
            <a:endParaRPr lang="ko-KR" altLang="en-US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572132" y="4786322"/>
            <a:ext cx="2928958" cy="785818"/>
          </a:xfrm>
          <a:prstGeom prst="rect">
            <a:avLst/>
          </a:prstGeom>
          <a:solidFill>
            <a:srgbClr val="404040">
              <a:alpha val="36078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TextView :</a:t>
            </a:r>
          </a:p>
          <a:p>
            <a:pPr algn="ctr"/>
            <a:r>
              <a:rPr lang="ko-KR" altLang="en-US" sz="16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너비는 화면에 꽉 차게</a:t>
            </a:r>
            <a:r>
              <a:rPr lang="en-US" altLang="ko-KR" sz="16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ctr"/>
            <a:r>
              <a:rPr lang="ko-KR" altLang="en-US" sz="16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높이는 </a:t>
            </a:r>
            <a:r>
              <a:rPr lang="en-US" altLang="ko-KR" sz="16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TextView</a:t>
            </a:r>
            <a:r>
              <a:rPr lang="ko-KR" altLang="en-US" sz="16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의 크기만큼</a:t>
            </a:r>
            <a:endParaRPr lang="ko-KR" altLang="en-US" sz="1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55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00104 0.28379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4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00104 0.15833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7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7" grpId="0" animBg="1"/>
      <p:bldP spid="7" grpId="1" animBg="1"/>
      <p:bldP spid="8" grpId="0" build="allAtOnce" animBg="1"/>
      <p:bldP spid="8" grpId="1" build="allAtOnce" animBg="1"/>
      <p:bldP spid="9" grpId="0" animBg="1"/>
      <p:bldP spid="9" grpId="1" animBg="1"/>
      <p:bldP spid="10" grpId="0" build="allAtOnce" animBg="1"/>
      <p:bldP spid="10" grpId="1" build="allAtOnce" animBg="1"/>
      <p:bldP spid="11" grpId="0" build="allAtOnce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액티비티 화면 구성하기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TextView</a:t>
            </a:r>
            <a:r>
              <a:rPr lang="ko-KR" altLang="en-US" smtClean="0"/>
              <a:t>에 표시할 텍스트 지정</a:t>
            </a:r>
            <a:endParaRPr lang="en-US" altLang="ko-KR" smtClean="0"/>
          </a:p>
          <a:p>
            <a:pPr lvl="1"/>
            <a:r>
              <a:rPr lang="ko-KR" altLang="en-US" smtClean="0"/>
              <a:t>문자열 직접 입력</a:t>
            </a:r>
            <a:endParaRPr lang="en-US" altLang="ko-KR" smtClean="0"/>
          </a:p>
          <a:p>
            <a:pPr lvl="2"/>
            <a:r>
              <a:rPr lang="en-US" altLang="ko-KR" smtClean="0"/>
              <a:t>android:text=“Messsages …. “</a:t>
            </a:r>
          </a:p>
          <a:p>
            <a:pPr lvl="1"/>
            <a:r>
              <a:rPr lang="ko-KR" altLang="en-US" smtClean="0"/>
              <a:t>리소스 참조</a:t>
            </a:r>
            <a:endParaRPr lang="en-US" altLang="ko-KR" smtClean="0"/>
          </a:p>
          <a:p>
            <a:pPr lvl="2"/>
            <a:r>
              <a:rPr lang="ko-KR" altLang="en-US" smtClean="0"/>
              <a:t>리소스 내에서 다른 리소스 참조</a:t>
            </a:r>
            <a:endParaRPr lang="en-US" altLang="ko-KR" smtClean="0"/>
          </a:p>
          <a:p>
            <a:pPr lvl="3"/>
            <a:r>
              <a:rPr lang="en-US" altLang="ko-KR" smtClean="0"/>
              <a:t>@[</a:t>
            </a:r>
            <a:r>
              <a:rPr lang="ko-KR" altLang="en-US" smtClean="0"/>
              <a:t>리소스 유형</a:t>
            </a:r>
            <a:r>
              <a:rPr lang="en-US" altLang="ko-KR" smtClean="0"/>
              <a:t>]/[</a:t>
            </a:r>
            <a:r>
              <a:rPr lang="ko-KR" altLang="en-US" smtClean="0"/>
              <a:t>리소스 이름</a:t>
            </a:r>
            <a:r>
              <a:rPr lang="en-US" altLang="ko-KR" smtClean="0"/>
              <a:t>] </a:t>
            </a:r>
          </a:p>
          <a:p>
            <a:pPr lvl="4"/>
            <a:r>
              <a:rPr lang="en-US" altLang="ko-KR" smtClean="0"/>
              <a:t>@drawable/icon</a:t>
            </a:r>
          </a:p>
          <a:p>
            <a:pPr lvl="4"/>
            <a:r>
              <a:rPr lang="en-US" altLang="ko-KR" smtClean="0"/>
              <a:t>@layout/main</a:t>
            </a:r>
          </a:p>
          <a:p>
            <a:pPr lvl="3"/>
            <a:r>
              <a:rPr lang="en-US" altLang="ko-KR" smtClean="0"/>
              <a:t>TextView : </a:t>
            </a:r>
            <a:r>
              <a:rPr lang="ko-KR" altLang="en-US" smtClean="0"/>
              <a:t>문자열</a:t>
            </a:r>
            <a:r>
              <a:rPr lang="en-US" altLang="ko-KR" smtClean="0"/>
              <a:t>(String)</a:t>
            </a:r>
            <a:r>
              <a:rPr lang="ko-KR" altLang="en-US" smtClean="0"/>
              <a:t>을 참조함</a:t>
            </a:r>
            <a:endParaRPr lang="en-US" altLang="ko-KR" smtClean="0"/>
          </a:p>
          <a:p>
            <a:pPr lvl="4"/>
            <a:r>
              <a:rPr lang="en-US" altLang="ko-KR" smtClean="0"/>
              <a:t>@string/hello</a:t>
            </a:r>
          </a:p>
          <a:p>
            <a:pPr lvl="2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56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액티비티 화면 구성하기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4400" y="1643050"/>
            <a:ext cx="7772400" cy="571504"/>
          </a:xfrm>
        </p:spPr>
        <p:txBody>
          <a:bodyPr/>
          <a:lstStyle/>
          <a:p>
            <a:r>
              <a:rPr lang="en-US" altLang="ko-KR" smtClean="0"/>
              <a:t>Summary : Hello, Android Code</a:t>
            </a: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643042" y="2500306"/>
            <a:ext cx="6286544" cy="32147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500" b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package</a:t>
            </a:r>
            <a:r>
              <a:rPr lang="en-US" altLang="ko-KR" sz="1500" b="1" smtClean="0">
                <a:latin typeface="Courier New" pitchFamily="49" charset="0"/>
                <a:cs typeface="Courier New" pitchFamily="49" charset="0"/>
              </a:rPr>
              <a:t> com.androidhuman.HelloAndroid;</a:t>
            </a:r>
          </a:p>
          <a:p>
            <a:endParaRPr lang="ko-KR" altLang="en-US" sz="1500" b="1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ko-KR" sz="1500" b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import</a:t>
            </a:r>
            <a:r>
              <a:rPr lang="en-US" altLang="ko-KR" sz="1500" b="1" smtClean="0">
                <a:latin typeface="Courier New" pitchFamily="49" charset="0"/>
                <a:cs typeface="Courier New" pitchFamily="49" charset="0"/>
              </a:rPr>
              <a:t> android.app.Activity;</a:t>
            </a:r>
          </a:p>
          <a:p>
            <a:r>
              <a:rPr lang="en-US" altLang="ko-KR" sz="1500" b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import</a:t>
            </a:r>
            <a:r>
              <a:rPr lang="en-US" altLang="ko-KR" sz="1500" b="1" smtClean="0">
                <a:latin typeface="Courier New" pitchFamily="49" charset="0"/>
                <a:cs typeface="Courier New" pitchFamily="49" charset="0"/>
              </a:rPr>
              <a:t> android.os.Bundle;</a:t>
            </a:r>
          </a:p>
          <a:p>
            <a:endParaRPr lang="ko-KR" altLang="en-US" sz="1500" b="1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ko-KR" sz="1500" b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altLang="ko-KR" sz="1500" b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sz="1500" b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altLang="ko-KR" sz="1500" b="1" smtClean="0">
                <a:latin typeface="Courier New" pitchFamily="49" charset="0"/>
                <a:cs typeface="Courier New" pitchFamily="49" charset="0"/>
              </a:rPr>
              <a:t> HelloAndroid </a:t>
            </a:r>
            <a:r>
              <a:rPr lang="en-US" altLang="ko-KR" sz="1500" b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extends</a:t>
            </a:r>
            <a:r>
              <a:rPr lang="en-US" altLang="ko-KR" sz="1500" b="1" smtClean="0">
                <a:latin typeface="Courier New" pitchFamily="49" charset="0"/>
                <a:cs typeface="Courier New" pitchFamily="49" charset="0"/>
              </a:rPr>
              <a:t> Activity {</a:t>
            </a:r>
          </a:p>
          <a:p>
            <a:r>
              <a:rPr lang="en-US" altLang="ko-KR" sz="1500" b="1" i="1" smtClean="0">
                <a:latin typeface="Courier New" pitchFamily="49" charset="0"/>
                <a:cs typeface="Courier New" pitchFamily="49" charset="0"/>
              </a:rPr>
              <a:t>@Override</a:t>
            </a:r>
          </a:p>
          <a:p>
            <a:r>
              <a:rPr lang="en-US" altLang="ko-KR" sz="1500" b="1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ko-KR" sz="1500" b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US" altLang="ko-KR" sz="1500" b="1" smtClean="0">
                <a:latin typeface="Courier New" pitchFamily="49" charset="0"/>
                <a:cs typeface="Courier New" pitchFamily="49" charset="0"/>
              </a:rPr>
              <a:t>onCreate(Bundle savedInstanceState) {</a:t>
            </a:r>
          </a:p>
          <a:p>
            <a:r>
              <a:rPr lang="en-US" altLang="ko-KR" sz="1500" b="1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ko-KR" sz="1500" b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super.</a:t>
            </a:r>
            <a:r>
              <a:rPr lang="en-US" altLang="ko-KR" sz="1500" b="1" smtClean="0">
                <a:latin typeface="Courier New" pitchFamily="49" charset="0"/>
                <a:cs typeface="Courier New" pitchFamily="49" charset="0"/>
              </a:rPr>
              <a:t>onCreate(savedInstanceState);</a:t>
            </a:r>
          </a:p>
          <a:p>
            <a:r>
              <a:rPr lang="ko-KR" altLang="en-US" sz="1500" b="1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ko-KR" sz="1500" b="1" smtClean="0">
                <a:latin typeface="Courier New" pitchFamily="49" charset="0"/>
                <a:cs typeface="Courier New" pitchFamily="49" charset="0"/>
              </a:rPr>
              <a:t>setContentView(R.layout.</a:t>
            </a:r>
            <a:r>
              <a:rPr lang="en-US" altLang="ko-KR" sz="1500" b="1" i="1" smtClean="0">
                <a:latin typeface="Courier New" pitchFamily="49" charset="0"/>
                <a:cs typeface="Courier New" pitchFamily="49" charset="0"/>
              </a:rPr>
              <a:t>main);</a:t>
            </a:r>
          </a:p>
          <a:p>
            <a:r>
              <a:rPr lang="en-US" altLang="ko-KR" sz="1500" b="1" i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ko-KR" sz="1500" b="1" smtClean="0">
                <a:latin typeface="Courier New" pitchFamily="49" charset="0"/>
                <a:cs typeface="Courier New" pitchFamily="49" charset="0"/>
              </a:rPr>
              <a:t> }</a:t>
            </a:r>
          </a:p>
          <a:p>
            <a:r>
              <a:rPr lang="en-US" altLang="ko-KR" sz="1500" b="1" smtClean="0">
                <a:latin typeface="Courier New" pitchFamily="49" charset="0"/>
                <a:cs typeface="Courier New" pitchFamily="49" charset="0"/>
              </a:rPr>
              <a:t>}</a:t>
            </a:r>
            <a:endParaRPr lang="ko-KR" altLang="en-US" sz="1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2571736" y="4714884"/>
            <a:ext cx="3571900" cy="357190"/>
          </a:xfrm>
          <a:prstGeom prst="roundRect">
            <a:avLst/>
          </a:prstGeom>
          <a:solidFill>
            <a:srgbClr val="FEB80A">
              <a:alpha val="41961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214810" y="5143512"/>
            <a:ext cx="3571900" cy="500066"/>
          </a:xfrm>
          <a:prstGeom prst="rect">
            <a:avLst/>
          </a:prstGeom>
          <a:solidFill>
            <a:srgbClr val="404040">
              <a:alpha val="36078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레이아웃 파일의 </a:t>
            </a:r>
            <a:r>
              <a:rPr lang="en-US" altLang="ko-KR" sz="16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ID</a:t>
            </a:r>
            <a:r>
              <a:rPr lang="ko-KR" altLang="en-US" sz="16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를 인자로 넣어줌</a:t>
            </a:r>
            <a:endParaRPr lang="ko-KR" altLang="en-US" sz="1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57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액티비티 화면 구조 분석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4400" y="2000272"/>
            <a:ext cx="7772400" cy="4572000"/>
          </a:xfrm>
        </p:spPr>
        <p:txBody>
          <a:bodyPr/>
          <a:lstStyle/>
          <a:p>
            <a:r>
              <a:rPr lang="en-US" altLang="ko-KR" smtClean="0"/>
              <a:t>Hierarchy Viewer </a:t>
            </a:r>
            <a:r>
              <a:rPr lang="ko-KR" altLang="en-US" smtClean="0"/>
              <a:t>이용</a:t>
            </a:r>
            <a:endParaRPr lang="en-US" altLang="ko-KR" smtClean="0"/>
          </a:p>
          <a:p>
            <a:pPr lvl="1"/>
            <a:r>
              <a:rPr lang="ko-KR" altLang="en-US" smtClean="0"/>
              <a:t>에뮬레이터 </a:t>
            </a:r>
            <a:r>
              <a:rPr lang="en-US" altLang="ko-KR" smtClean="0"/>
              <a:t>/ </a:t>
            </a:r>
            <a:r>
              <a:rPr lang="ko-KR" altLang="en-US" smtClean="0"/>
              <a:t>장치 연결</a:t>
            </a:r>
            <a:endParaRPr lang="en-US" altLang="ko-KR" smtClean="0"/>
          </a:p>
          <a:p>
            <a:pPr lvl="1"/>
            <a:r>
              <a:rPr lang="en-US" altLang="ko-KR" smtClean="0"/>
              <a:t>SDK </a:t>
            </a:r>
            <a:r>
              <a:rPr lang="ko-KR" altLang="en-US" smtClean="0"/>
              <a:t>폴더</a:t>
            </a:r>
            <a:r>
              <a:rPr lang="en-US" altLang="ko-KR" smtClean="0"/>
              <a:t>\tools\hierarchyviewer.bat </a:t>
            </a:r>
            <a:r>
              <a:rPr lang="ko-KR" altLang="en-US" smtClean="0"/>
              <a:t>실행</a:t>
            </a:r>
            <a:endParaRPr lang="en-US" altLang="ko-KR" smtClean="0"/>
          </a:p>
          <a:p>
            <a:pPr lvl="1"/>
            <a:r>
              <a:rPr lang="ko-KR" altLang="en-US" smtClean="0"/>
              <a:t>실행 후 </a:t>
            </a:r>
            <a:r>
              <a:rPr lang="en-US" altLang="ko-KR" smtClean="0"/>
              <a:t>Load View Hierarchy</a:t>
            </a:r>
            <a:r>
              <a:rPr lang="ko-KR" altLang="en-US" smtClean="0"/>
              <a:t>를 클릭</a:t>
            </a:r>
            <a:endParaRPr lang="en-US" altLang="ko-KR" smtClean="0"/>
          </a:p>
          <a:p>
            <a:pPr lvl="1"/>
            <a:r>
              <a:rPr lang="ko-KR" altLang="en-US" smtClean="0"/>
              <a:t>현재 화면에 표시되는 화면의 구조를 알 수 있음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58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액티비티 화면 구조 분석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573870"/>
          </a:xfrm>
        </p:spPr>
        <p:txBody>
          <a:bodyPr/>
          <a:lstStyle/>
          <a:p>
            <a:r>
              <a:rPr lang="en-US" altLang="ko-KR" smtClean="0"/>
              <a:t>Hello, Android</a:t>
            </a:r>
            <a:r>
              <a:rPr lang="ko-KR" altLang="en-US" smtClean="0"/>
              <a:t>의 화면 구조</a:t>
            </a:r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5195" t="16113" r="44922" b="42138"/>
          <a:stretch>
            <a:fillRect/>
          </a:stretch>
        </p:blipFill>
        <p:spPr bwMode="auto">
          <a:xfrm>
            <a:off x="3071802" y="2571744"/>
            <a:ext cx="364333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5" descr="helloandroi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91" y="2714652"/>
            <a:ext cx="2571747" cy="3857620"/>
          </a:xfrm>
          <a:prstGeom prst="rect">
            <a:avLst/>
          </a:prstGeom>
        </p:spPr>
      </p:pic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59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-0.20469 -7.40741E-7 " pathEditMode="fixed" rAng="0" ptsTypes="AA">
                                      <p:cBhvr>
                                        <p:cTn id="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서비스</a:t>
            </a:r>
            <a:r>
              <a:rPr lang="en-US" altLang="ko-KR" sz="2000" smtClean="0"/>
              <a:t>Service</a:t>
            </a:r>
            <a:endParaRPr lang="ko-KR" altLang="en-US" sz="20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1145374"/>
          </a:xfrm>
        </p:spPr>
        <p:txBody>
          <a:bodyPr/>
          <a:lstStyle/>
          <a:p>
            <a:r>
              <a:rPr lang="ko-KR" altLang="en-US" smtClean="0"/>
              <a:t>백그라운드에서 실행됨 </a:t>
            </a:r>
            <a:r>
              <a:rPr lang="en-US" altLang="ko-KR" smtClean="0"/>
              <a:t/>
            </a:r>
            <a:br>
              <a:rPr lang="en-US" altLang="ko-KR" smtClean="0"/>
            </a:br>
            <a:r>
              <a:rPr lang="en-US" altLang="ko-KR" smtClean="0"/>
              <a:t>(</a:t>
            </a:r>
            <a:r>
              <a:rPr lang="ko-KR" altLang="en-US" smtClean="0"/>
              <a:t>사용자가 직접 눈으로 볼 수 없음</a:t>
            </a:r>
            <a:r>
              <a:rPr lang="en-US" altLang="ko-KR" smtClean="0"/>
              <a:t>)</a:t>
            </a:r>
            <a:endParaRPr lang="ko-KR" altLang="en-US"/>
          </a:p>
        </p:txBody>
      </p:sp>
      <p:pic>
        <p:nvPicPr>
          <p:cNvPr id="4" name="그림 3" descr="service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3143264"/>
            <a:ext cx="2143129" cy="3214694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4143372" y="3000372"/>
            <a:ext cx="2214578" cy="1000132"/>
          </a:xfrm>
          <a:prstGeom prst="wedgeRoundRectCallout">
            <a:avLst>
              <a:gd name="adj1" fmla="val -57466"/>
              <a:gd name="adj2" fmla="val 6658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Music Application : </a:t>
            </a:r>
            <a:r>
              <a:rPr lang="ko-KR" altLang="en-US" smtClean="0"/>
              <a:t>음악 </a:t>
            </a:r>
            <a:r>
              <a:rPr lang="ko-KR" altLang="en-US" err="1" smtClean="0"/>
              <a:t>재생중</a:t>
            </a:r>
            <a:endParaRPr lang="ko-KR" altLang="en-US"/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4143372" y="3000372"/>
            <a:ext cx="2571768" cy="1000132"/>
          </a:xfrm>
          <a:prstGeom prst="wedgeRoundRectCallout">
            <a:avLst>
              <a:gd name="adj1" fmla="val -57466"/>
              <a:gd name="adj2" fmla="val 6658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             버튼을 누르면</a:t>
            </a:r>
            <a:r>
              <a:rPr lang="en-US" altLang="ko-KR" smtClean="0"/>
              <a:t>..</a:t>
            </a:r>
            <a:endParaRPr lang="ko-KR" altLang="en-US"/>
          </a:p>
        </p:txBody>
      </p:sp>
      <p:pic>
        <p:nvPicPr>
          <p:cNvPr id="6" name="그림 5" descr="ic_menu_ho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143248"/>
            <a:ext cx="685800" cy="685800"/>
          </a:xfrm>
          <a:prstGeom prst="rect">
            <a:avLst/>
          </a:prstGeom>
        </p:spPr>
      </p:pic>
      <p:sp>
        <p:nvSpPr>
          <p:cNvPr id="8" name="모서리가 둥근 사각형 설명선 7"/>
          <p:cNvSpPr/>
          <p:nvPr/>
        </p:nvSpPr>
        <p:spPr>
          <a:xfrm>
            <a:off x="4143372" y="3000372"/>
            <a:ext cx="2571768" cy="1000132"/>
          </a:xfrm>
          <a:prstGeom prst="wedgeRoundRectCallout">
            <a:avLst>
              <a:gd name="adj1" fmla="val -57466"/>
              <a:gd name="adj2" fmla="val 6658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Music </a:t>
            </a:r>
            <a:r>
              <a:rPr lang="ko-KR" altLang="en-US" err="1" smtClean="0"/>
              <a:t>액티비티가</a:t>
            </a:r>
            <a:r>
              <a:rPr lang="ko-KR" altLang="en-US" smtClean="0"/>
              <a:t> 화면에서 사라집니다</a:t>
            </a:r>
            <a:r>
              <a:rPr lang="en-US" altLang="ko-KR" smtClean="0"/>
              <a:t>.</a:t>
            </a:r>
            <a:endParaRPr lang="ko-KR" altLang="en-US"/>
          </a:p>
        </p:txBody>
      </p:sp>
      <p:pic>
        <p:nvPicPr>
          <p:cNvPr id="10" name="그림 9" descr="service_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3143248"/>
            <a:ext cx="2143140" cy="3214710"/>
          </a:xfrm>
          <a:prstGeom prst="rect">
            <a:avLst/>
          </a:prstGeom>
        </p:spPr>
      </p:pic>
      <p:sp>
        <p:nvSpPr>
          <p:cNvPr id="11" name="모서리가 둥근 직사각형 10"/>
          <p:cNvSpPr/>
          <p:nvPr/>
        </p:nvSpPr>
        <p:spPr>
          <a:xfrm>
            <a:off x="2000232" y="3071810"/>
            <a:ext cx="214314" cy="285752"/>
          </a:xfrm>
          <a:prstGeom prst="roundRect">
            <a:avLst/>
          </a:prstGeom>
          <a:solidFill>
            <a:srgbClr val="455FE3">
              <a:alpha val="54118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 rot="12899964">
            <a:off x="2032592" y="3982770"/>
            <a:ext cx="2475184" cy="145944"/>
          </a:xfrm>
          <a:prstGeom prst="rightArrow">
            <a:avLst/>
          </a:prstGeom>
          <a:solidFill>
            <a:srgbClr val="7FD13B">
              <a:alpha val="6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4429124" y="4643446"/>
            <a:ext cx="4286280" cy="100013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재생되던 음악은 정지되지 않고 </a:t>
            </a:r>
            <a:endParaRPr lang="en-US" altLang="ko-KR" smtClean="0"/>
          </a:p>
          <a:p>
            <a:pPr algn="ctr"/>
            <a:r>
              <a:rPr lang="ko-KR" altLang="en-US" smtClean="0"/>
              <a:t>계속 재생됩니다</a:t>
            </a:r>
            <a:r>
              <a:rPr lang="en-US" altLang="ko-KR" smtClean="0"/>
              <a:t>.</a:t>
            </a:r>
            <a:endParaRPr lang="ko-KR" altLang="en-US"/>
          </a:p>
        </p:txBody>
      </p:sp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  <p:bldP spid="7" grpId="0" animBg="1"/>
      <p:bldP spid="8" grpId="0" animBg="1"/>
      <p:bldP spid="11" grpId="0" animBg="1"/>
      <p:bldP spid="12" grpId="0" animBg="1"/>
      <p:bldP spid="13" grpId="0" build="allAtOnce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액티비티 화면 구조 분석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573870"/>
          </a:xfrm>
        </p:spPr>
        <p:txBody>
          <a:bodyPr/>
          <a:lstStyle/>
          <a:p>
            <a:r>
              <a:rPr lang="en-US" altLang="ko-KR" smtClean="0"/>
              <a:t>Hello, Android</a:t>
            </a:r>
            <a:r>
              <a:rPr lang="ko-KR" altLang="en-US" smtClean="0"/>
              <a:t>의 화면 구조</a:t>
            </a:r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5195" t="16113" r="44922" b="42138"/>
          <a:stretch>
            <a:fillRect/>
          </a:stretch>
        </p:blipFill>
        <p:spPr bwMode="auto">
          <a:xfrm>
            <a:off x="1214414" y="2571744"/>
            <a:ext cx="364333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5" descr="helloandroi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91" y="2714652"/>
            <a:ext cx="2571747" cy="385762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2214546" y="2643182"/>
            <a:ext cx="1643074" cy="714380"/>
          </a:xfrm>
          <a:prstGeom prst="rect">
            <a:avLst/>
          </a:prstGeom>
          <a:solidFill>
            <a:srgbClr val="FFC00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5643570" y="2928934"/>
            <a:ext cx="2571768" cy="3643338"/>
          </a:xfrm>
          <a:prstGeom prst="rect">
            <a:avLst/>
          </a:prstGeom>
          <a:solidFill>
            <a:srgbClr val="FFC00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5143504" y="5214950"/>
            <a:ext cx="3500462" cy="114300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PhoneWindow$DecorView</a:t>
            </a:r>
          </a:p>
          <a:p>
            <a:pPr algn="ctr"/>
            <a:r>
              <a:rPr lang="ko-KR" altLang="en-US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액티비티가 표시되는 화면의</a:t>
            </a:r>
            <a:endParaRPr lang="en-US" altLang="ko-KR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ko-KR" altLang="en-US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최상위 객체 </a:t>
            </a:r>
            <a:r>
              <a:rPr lang="en-US" altLang="ko-KR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(</a:t>
            </a:r>
            <a:r>
              <a:rPr lang="ko-KR" altLang="en-US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부모 객체</a:t>
            </a:r>
            <a:r>
              <a:rPr lang="en-US" altLang="ko-KR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)</a:t>
            </a:r>
            <a:endParaRPr lang="ko-KR" altLang="en-US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143504" y="5214950"/>
            <a:ext cx="3500462" cy="114300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LinearLayout</a:t>
            </a:r>
          </a:p>
          <a:p>
            <a:pPr algn="ctr"/>
            <a:r>
              <a:rPr lang="ko-KR" altLang="en-US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타이틀바</a:t>
            </a:r>
            <a:r>
              <a:rPr lang="en-US" altLang="ko-KR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ko-KR" altLang="en-US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영역</a:t>
            </a:r>
            <a:r>
              <a:rPr lang="en-US" altLang="ko-KR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</a:t>
            </a:r>
            <a:r>
              <a:rPr lang="ko-KR" altLang="en-US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컨텐트 </a:t>
            </a:r>
            <a:r>
              <a:rPr lang="en-US" altLang="ko-KR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(</a:t>
            </a:r>
            <a:r>
              <a:rPr lang="ko-KR" altLang="en-US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액티비티 표시 영역</a:t>
            </a:r>
            <a:r>
              <a:rPr lang="en-US" altLang="ko-KR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)</a:t>
            </a:r>
            <a:r>
              <a:rPr lang="ko-KR" altLang="en-US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으로 세분화됨</a:t>
            </a:r>
            <a:endParaRPr lang="ko-KR" altLang="en-US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60</a:t>
            </a:fld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5.55112E-17 L 0.00261 0.1150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5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9" grpId="0" animBg="1"/>
      <p:bldP spid="9" grpId="1" animBg="1"/>
      <p:bldP spid="9" grpId="2" animBg="1"/>
      <p:bldP spid="10" grpId="0" build="allAtOnce" animBg="1"/>
      <p:bldP spid="10" grpId="1" build="allAtOnce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액티비티 화면 구조 분석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573870"/>
          </a:xfrm>
        </p:spPr>
        <p:txBody>
          <a:bodyPr/>
          <a:lstStyle/>
          <a:p>
            <a:r>
              <a:rPr lang="en-US" altLang="ko-KR" smtClean="0"/>
              <a:t>Hello, Android</a:t>
            </a:r>
            <a:r>
              <a:rPr lang="ko-KR" altLang="en-US" smtClean="0"/>
              <a:t>의 화면 구조</a:t>
            </a:r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5195" t="16113" r="44922" b="42138"/>
          <a:stretch>
            <a:fillRect/>
          </a:stretch>
        </p:blipFill>
        <p:spPr bwMode="auto">
          <a:xfrm>
            <a:off x="1214414" y="2571744"/>
            <a:ext cx="364333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5" descr="helloandroi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91" y="2714652"/>
            <a:ext cx="2571747" cy="385762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571604" y="4214818"/>
            <a:ext cx="1214446" cy="1571636"/>
          </a:xfrm>
          <a:prstGeom prst="rect">
            <a:avLst/>
          </a:prstGeom>
          <a:solidFill>
            <a:schemeClr val="accent1">
              <a:lumMod val="50000"/>
              <a:alpha val="3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5643570" y="2928934"/>
            <a:ext cx="2571768" cy="214314"/>
          </a:xfrm>
          <a:prstGeom prst="rect">
            <a:avLst/>
          </a:prstGeom>
          <a:solidFill>
            <a:schemeClr val="accent1">
              <a:lumMod val="50000"/>
              <a:alpha val="36863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5143504" y="4929198"/>
            <a:ext cx="3500462" cy="114300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타이틀바 영역</a:t>
            </a:r>
            <a:endParaRPr lang="en-US" altLang="ko-KR" b="1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ko-KR" altLang="en-US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어플리케이션</a:t>
            </a:r>
            <a:r>
              <a:rPr lang="en-US" altLang="ko-KR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/ </a:t>
            </a:r>
            <a:r>
              <a:rPr lang="ko-KR" altLang="en-US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액티비티의</a:t>
            </a:r>
            <a:endParaRPr lang="en-US" altLang="ko-KR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ko-KR" altLang="en-US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이름을 표시</a:t>
            </a:r>
            <a:endParaRPr lang="ko-KR" altLang="en-US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143240" y="4214818"/>
            <a:ext cx="1428760" cy="2357454"/>
          </a:xfrm>
          <a:prstGeom prst="rect">
            <a:avLst/>
          </a:prstGeom>
          <a:solidFill>
            <a:schemeClr val="accent2">
              <a:lumMod val="75000"/>
              <a:alpha val="3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5643570" y="3143248"/>
            <a:ext cx="2571768" cy="3429024"/>
          </a:xfrm>
          <a:prstGeom prst="rect">
            <a:avLst/>
          </a:prstGeom>
          <a:solidFill>
            <a:schemeClr val="accent2">
              <a:lumMod val="75000"/>
              <a:alpha val="3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5143504" y="4929198"/>
            <a:ext cx="3500462" cy="114300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컨텐츠 영역</a:t>
            </a:r>
            <a:endParaRPr lang="en-US" altLang="ko-KR" b="1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ko-KR" altLang="en-US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액티비티의 실질적인 </a:t>
            </a:r>
            <a:endParaRPr lang="en-US" altLang="ko-KR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ko-KR" altLang="en-US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화면이 표시됨</a:t>
            </a:r>
            <a:endParaRPr lang="ko-KR" altLang="en-US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61</a:t>
            </a:fld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build="allAtOnce" animBg="1"/>
      <p:bldP spid="9" grpId="1" build="allAtOnce" animBg="1"/>
      <p:bldP spid="11" grpId="0" animBg="1"/>
      <p:bldP spid="13" grpId="0" animBg="1"/>
      <p:bldP spid="1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액티비티 화면 구조 분석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컨텐트 영역 </a:t>
            </a:r>
            <a:r>
              <a:rPr lang="en-US" altLang="ko-KR" smtClean="0"/>
              <a:t>(id/content)</a:t>
            </a:r>
            <a:r>
              <a:rPr lang="ko-KR" altLang="en-US" smtClean="0"/>
              <a:t> </a:t>
            </a:r>
            <a:endParaRPr lang="en-US" altLang="ko-KR" smtClean="0"/>
          </a:p>
          <a:p>
            <a:pPr lvl="1"/>
            <a:r>
              <a:rPr lang="ko-KR" altLang="en-US" smtClean="0"/>
              <a:t>액티비티의 레이아웃을 담고 있는 뷰</a:t>
            </a:r>
            <a:endParaRPr lang="en-US" altLang="ko-KR" smtClean="0"/>
          </a:p>
        </p:txBody>
      </p:sp>
      <p:pic>
        <p:nvPicPr>
          <p:cNvPr id="4" name="그림 3" descr="view_hierarch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3000372"/>
            <a:ext cx="2669656" cy="3500462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2285984" y="4143380"/>
            <a:ext cx="1643074" cy="2071702"/>
          </a:xfrm>
          <a:prstGeom prst="roundRect">
            <a:avLst/>
          </a:prstGeom>
          <a:solidFill>
            <a:srgbClr val="355B1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4929190" y="4429132"/>
            <a:ext cx="3500462" cy="114300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LinearLayout</a:t>
            </a:r>
            <a:r>
              <a:rPr lang="ko-KR" altLang="en-US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의 </a:t>
            </a:r>
            <a:r>
              <a:rPr lang="en-US" altLang="ko-KR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Child View</a:t>
            </a:r>
            <a:r>
              <a:rPr lang="ko-KR" altLang="en-US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로 </a:t>
            </a:r>
            <a:r>
              <a:rPr lang="en-US" altLang="ko-KR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TextView</a:t>
            </a:r>
            <a:r>
              <a:rPr lang="ko-KR" altLang="en-US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가 있는 것을 확인 가능</a:t>
            </a:r>
            <a:endParaRPr lang="en-US" altLang="ko-KR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62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Java Code</a:t>
            </a:r>
            <a:r>
              <a:rPr lang="ko-KR" altLang="en-US" smtClean="0"/>
              <a:t>를 이용한 화면 구성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smtClean="0"/>
              <a:t>레이아웃 및 </a:t>
            </a:r>
            <a:r>
              <a:rPr lang="en-US" altLang="ko-KR" smtClean="0"/>
              <a:t>Child View</a:t>
            </a:r>
            <a:r>
              <a:rPr lang="ko-KR" altLang="en-US" smtClean="0"/>
              <a:t>의 인스턴스 생성</a:t>
            </a:r>
            <a:endParaRPr lang="en-US" altLang="ko-KR" smtClean="0"/>
          </a:p>
          <a:p>
            <a:pPr lvl="1"/>
            <a:r>
              <a:rPr lang="en-US" altLang="ko-KR" smtClean="0"/>
              <a:t>LinearLayout</a:t>
            </a:r>
          </a:p>
          <a:p>
            <a:pPr lvl="1"/>
            <a:r>
              <a:rPr lang="en-US" altLang="ko-KR" smtClean="0"/>
              <a:t>TextView</a:t>
            </a:r>
          </a:p>
          <a:p>
            <a:r>
              <a:rPr lang="ko-KR" altLang="en-US" smtClean="0"/>
              <a:t>각 </a:t>
            </a:r>
            <a:r>
              <a:rPr lang="en-US" altLang="ko-KR" smtClean="0"/>
              <a:t>View</a:t>
            </a:r>
            <a:r>
              <a:rPr lang="ko-KR" altLang="en-US" smtClean="0"/>
              <a:t>의 속성</a:t>
            </a:r>
            <a:r>
              <a:rPr lang="en-US" altLang="ko-KR" smtClean="0"/>
              <a:t>, </a:t>
            </a:r>
            <a:r>
              <a:rPr lang="ko-KR" altLang="en-US" smtClean="0"/>
              <a:t>레이아웃 속성 지정</a:t>
            </a:r>
            <a:endParaRPr lang="en-US" altLang="ko-KR" smtClean="0"/>
          </a:p>
          <a:p>
            <a:pPr lvl="1"/>
            <a:r>
              <a:rPr lang="en-US" altLang="ko-KR" smtClean="0"/>
              <a:t>LinearLayout</a:t>
            </a:r>
          </a:p>
          <a:p>
            <a:pPr lvl="2"/>
            <a:r>
              <a:rPr lang="en-US" altLang="ko-KR" smtClean="0"/>
              <a:t>orientation</a:t>
            </a:r>
          </a:p>
          <a:p>
            <a:pPr lvl="2"/>
            <a:r>
              <a:rPr lang="en-US" altLang="ko-KR" smtClean="0"/>
              <a:t>layout_height, layout_width</a:t>
            </a:r>
          </a:p>
          <a:p>
            <a:pPr lvl="1"/>
            <a:r>
              <a:rPr lang="en-US" altLang="ko-KR" smtClean="0"/>
              <a:t>TextView</a:t>
            </a:r>
          </a:p>
          <a:p>
            <a:pPr lvl="2"/>
            <a:r>
              <a:rPr lang="en-US" altLang="ko-KR" smtClean="0"/>
              <a:t>text</a:t>
            </a:r>
          </a:p>
          <a:p>
            <a:pPr lvl="2"/>
            <a:r>
              <a:rPr lang="en-US" altLang="ko-KR" smtClean="0"/>
              <a:t>layout_height, layout_width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63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Java Code</a:t>
            </a:r>
            <a:r>
              <a:rPr lang="ko-KR" altLang="en-US" smtClean="0"/>
              <a:t>를 이용한 화면 구성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431522"/>
          </a:xfrm>
        </p:spPr>
        <p:txBody>
          <a:bodyPr/>
          <a:lstStyle/>
          <a:p>
            <a:r>
              <a:rPr lang="en-US" altLang="ko-KR" smtClean="0"/>
              <a:t>LinearLayout </a:t>
            </a:r>
            <a:r>
              <a:rPr lang="ko-KR" altLang="en-US" smtClean="0"/>
              <a:t>인스턴스 생성</a:t>
            </a:r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  <a:p>
            <a:r>
              <a:rPr lang="ko-KR" altLang="en-US" smtClean="0"/>
              <a:t>레이아웃 속성 객체 생성</a:t>
            </a: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643042" y="2500306"/>
            <a:ext cx="6286544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500" b="1" smtClean="0">
                <a:latin typeface="Courier New" pitchFamily="49" charset="0"/>
                <a:cs typeface="Courier New" pitchFamily="49" charset="0"/>
              </a:rPr>
              <a:t>LinearLayout </a:t>
            </a:r>
            <a:r>
              <a:rPr lang="en-US" altLang="ko-KR" sz="1500" b="1" smtClean="0">
                <a:solidFill>
                  <a:schemeClr val="tx2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>root</a:t>
            </a:r>
            <a:r>
              <a:rPr lang="en-US" altLang="ko-KR" sz="1500" b="1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ko-KR" sz="1500" b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altLang="ko-KR" sz="1500" b="1" smtClean="0">
                <a:latin typeface="Courier New" pitchFamily="49" charset="0"/>
                <a:cs typeface="Courier New" pitchFamily="49" charset="0"/>
              </a:rPr>
              <a:t> LinearLayout(</a:t>
            </a:r>
            <a:r>
              <a:rPr lang="en-US" altLang="ko-KR" sz="1500" b="1" i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altLang="ko-KR" sz="1500" b="1" smtClean="0">
                <a:latin typeface="Courier New" pitchFamily="49" charset="0"/>
                <a:cs typeface="Courier New" pitchFamily="49" charset="0"/>
              </a:rPr>
              <a:t>);</a:t>
            </a:r>
            <a:endParaRPr lang="ko-KR" altLang="en-US" sz="1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643042" y="4143380"/>
            <a:ext cx="6286544" cy="1428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500" b="1" smtClean="0">
                <a:latin typeface="Courier New" pitchFamily="49" charset="0"/>
                <a:cs typeface="Courier New" pitchFamily="49" charset="0"/>
              </a:rPr>
              <a:t>LinearLayout.LayoutParams </a:t>
            </a:r>
            <a:r>
              <a:rPr lang="en-US" altLang="ko-KR" sz="1500" b="1" smtClean="0">
                <a:solidFill>
                  <a:schemeClr val="tx2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>params</a:t>
            </a:r>
            <a:r>
              <a:rPr lang="en-US" altLang="ko-KR" sz="1500" b="1" smtClean="0">
                <a:latin typeface="Courier New" pitchFamily="49" charset="0"/>
                <a:cs typeface="Courier New" pitchFamily="49" charset="0"/>
              </a:rPr>
              <a:t> = </a:t>
            </a:r>
          </a:p>
          <a:p>
            <a:r>
              <a:rPr lang="en-US" altLang="ko-KR" sz="1500" b="1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altLang="ko-KR" sz="1500" b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altLang="ko-KR" sz="1500" b="1" smtClean="0">
                <a:latin typeface="Courier New" pitchFamily="49" charset="0"/>
                <a:cs typeface="Courier New" pitchFamily="49" charset="0"/>
              </a:rPr>
              <a:t> LinearLayout.LayoutParams(</a:t>
            </a:r>
          </a:p>
          <a:p>
            <a:r>
              <a:rPr lang="en-US" altLang="ko-KR" sz="1500" b="1" smtClean="0">
                <a:latin typeface="Courier New" pitchFamily="49" charset="0"/>
                <a:cs typeface="Courier New" pitchFamily="49" charset="0"/>
              </a:rPr>
              <a:t>                 </a:t>
            </a:r>
            <a:r>
              <a:rPr lang="en-US" altLang="ko-KR" sz="1500" i="1" smtClean="0">
                <a:solidFill>
                  <a:schemeClr val="tx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ViewGroup.LayoutParams.FILL_PARENT</a:t>
            </a:r>
            <a:r>
              <a:rPr lang="en-US" altLang="ko-KR" sz="1500" b="1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altLang="ko-KR" sz="1500" b="1" smtClean="0">
                <a:latin typeface="Courier New" pitchFamily="49" charset="0"/>
                <a:cs typeface="Courier New" pitchFamily="49" charset="0"/>
              </a:rPr>
              <a:t>                 </a:t>
            </a:r>
            <a:r>
              <a:rPr lang="en-US" altLang="ko-KR" sz="1500" i="1" smtClean="0">
                <a:solidFill>
                  <a:schemeClr val="tx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ViewGroup.LayoutParams.FILL_PARENT</a:t>
            </a:r>
            <a:r>
              <a:rPr lang="en-US" altLang="ko-KR" sz="1500" b="1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altLang="ko-KR" sz="1500" b="1" smtClean="0">
                <a:latin typeface="Courier New" pitchFamily="49" charset="0"/>
                <a:cs typeface="Courier New" pitchFamily="49" charset="0"/>
              </a:rPr>
              <a:t>                 </a:t>
            </a:r>
            <a:r>
              <a:rPr lang="en-US" altLang="ko-KR" sz="1500" i="1" smtClean="0">
                <a:solidFill>
                  <a:schemeClr val="tx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0.0F</a:t>
            </a:r>
            <a:r>
              <a:rPr lang="en-US" altLang="ko-KR" sz="1500" b="1" smtClean="0">
                <a:latin typeface="Courier New" pitchFamily="49" charset="0"/>
                <a:cs typeface="Courier New" pitchFamily="49" charset="0"/>
              </a:rPr>
              <a:t>);</a:t>
            </a:r>
            <a:endParaRPr lang="ko-KR" altLang="en-US" sz="1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5857884" y="2571744"/>
            <a:ext cx="642942" cy="357190"/>
          </a:xfrm>
          <a:prstGeom prst="roundRect">
            <a:avLst/>
          </a:prstGeom>
          <a:solidFill>
            <a:srgbClr val="518B21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929322" y="3000372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Context (Activity) </a:t>
            </a:r>
            <a:r>
              <a:rPr lang="ko-KR" altLang="en-US" smtClean="0"/>
              <a:t>정보를 넘겨줌</a:t>
            </a:r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3643306" y="4714884"/>
            <a:ext cx="4000528" cy="285752"/>
          </a:xfrm>
          <a:prstGeom prst="roundRect">
            <a:avLst/>
          </a:prstGeom>
          <a:solidFill>
            <a:srgbClr val="518B21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954117" y="4643446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chemeClr val="accent1">
                    <a:lumMod val="50000"/>
                  </a:schemeClr>
                </a:solidFill>
              </a:rPr>
              <a:t>// layout_width</a:t>
            </a:r>
            <a:endParaRPr lang="ko-KR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8794" y="4857760"/>
            <a:ext cx="168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chemeClr val="accent1">
                    <a:lumMod val="50000"/>
                  </a:schemeClr>
                </a:solidFill>
              </a:rPr>
              <a:t>// layout_height</a:t>
            </a:r>
            <a:endParaRPr lang="ko-KR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8794" y="5072074"/>
            <a:ext cx="173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chemeClr val="accent1">
                    <a:lumMod val="50000"/>
                  </a:schemeClr>
                </a:solidFill>
              </a:rPr>
              <a:t>// layout_weight</a:t>
            </a:r>
            <a:endParaRPr lang="ko-KR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64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4.44444E-6 0.03149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8" grpId="1" animBg="1"/>
      <p:bldP spid="9" grpId="0"/>
      <p:bldP spid="10" grpId="0" build="allAtOnce"/>
      <p:bldP spid="11" grpId="0" build="allAtOnce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Java Code</a:t>
            </a:r>
            <a:r>
              <a:rPr lang="ko-KR" altLang="en-US" smtClean="0"/>
              <a:t>를 이용한 화면 구성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레이아웃 속성 적용</a:t>
            </a:r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  <a:p>
            <a:r>
              <a:rPr lang="ko-KR" altLang="en-US" smtClean="0"/>
              <a:t>뷰 배치 방향 설정</a:t>
            </a: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643042" y="2571744"/>
            <a:ext cx="6286544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500" b="1" smtClean="0">
                <a:solidFill>
                  <a:schemeClr val="tx2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>root</a:t>
            </a:r>
            <a:r>
              <a:rPr lang="en-US" altLang="ko-KR" sz="1500" b="1" smtClean="0">
                <a:latin typeface="Courier New" pitchFamily="49" charset="0"/>
                <a:cs typeface="Courier New" pitchFamily="49" charset="0"/>
              </a:rPr>
              <a:t>.setLayoutParams(</a:t>
            </a:r>
            <a:r>
              <a:rPr lang="en-US" altLang="ko-KR" sz="1500" i="1" smtClean="0">
                <a:solidFill>
                  <a:schemeClr val="tx2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>params</a:t>
            </a:r>
            <a:r>
              <a:rPr lang="en-US" altLang="ko-KR" sz="1500" b="1" smtClean="0">
                <a:latin typeface="Courier New" pitchFamily="49" charset="0"/>
                <a:cs typeface="Courier New" pitchFamily="49" charset="0"/>
              </a:rPr>
              <a:t>);</a:t>
            </a:r>
            <a:endParaRPr lang="ko-KR" altLang="en-US" sz="1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71604" y="4214818"/>
            <a:ext cx="6286544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500" b="1" smtClean="0">
                <a:solidFill>
                  <a:schemeClr val="tx2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>root</a:t>
            </a:r>
            <a:r>
              <a:rPr lang="en-US" altLang="ko-KR" sz="1500" b="1" smtClean="0">
                <a:latin typeface="Courier New" pitchFamily="49" charset="0"/>
                <a:cs typeface="Courier New" pitchFamily="49" charset="0"/>
              </a:rPr>
              <a:t>.setOrientation(LinearLayout.VERTICAL);</a:t>
            </a:r>
            <a:endParaRPr lang="ko-KR" altLang="en-US" sz="1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000496" y="4857760"/>
            <a:ext cx="3857652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500" b="1" i="1" dirty="0" smtClean="0">
                <a:solidFill>
                  <a:schemeClr val="tx2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US" altLang="ko-KR" sz="1500" b="1" i="1" dirty="0" err="1" smtClean="0">
                <a:solidFill>
                  <a:schemeClr val="tx2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>android:orientation</a:t>
            </a:r>
            <a:r>
              <a:rPr lang="en-US" altLang="ko-KR" sz="1500" b="1" i="1" dirty="0" smtClean="0">
                <a:solidFill>
                  <a:schemeClr val="tx2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>=“vertical”</a:t>
            </a:r>
            <a:endParaRPr lang="ko-KR" altLang="en-US" sz="1500" b="1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65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Java Code</a:t>
            </a:r>
            <a:r>
              <a:rPr lang="ko-KR" altLang="en-US" smtClean="0"/>
              <a:t>를 이용한 화면 구성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431522"/>
          </a:xfrm>
        </p:spPr>
        <p:txBody>
          <a:bodyPr/>
          <a:lstStyle/>
          <a:p>
            <a:r>
              <a:rPr lang="en-US" altLang="ko-KR" smtClean="0"/>
              <a:t>TextView </a:t>
            </a:r>
            <a:r>
              <a:rPr lang="ko-KR" altLang="en-US" smtClean="0"/>
              <a:t>인스턴스 생성</a:t>
            </a:r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  <a:p>
            <a:r>
              <a:rPr lang="ko-KR" altLang="en-US" smtClean="0"/>
              <a:t>레이아웃 속성 객체 생성</a:t>
            </a: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643042" y="2500306"/>
            <a:ext cx="6286544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500" b="1" smtClean="0">
                <a:latin typeface="Courier New" pitchFamily="49" charset="0"/>
                <a:cs typeface="Courier New" pitchFamily="49" charset="0"/>
              </a:rPr>
              <a:t>TextView </a:t>
            </a:r>
            <a:r>
              <a:rPr lang="en-US" altLang="ko-KR" sz="1500" b="1" smtClean="0">
                <a:solidFill>
                  <a:schemeClr val="tx2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>tv</a:t>
            </a:r>
            <a:r>
              <a:rPr lang="en-US" altLang="ko-KR" sz="1500" b="1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ko-KR" sz="1500" b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altLang="ko-KR" sz="1500" b="1" smtClean="0">
                <a:latin typeface="Courier New" pitchFamily="49" charset="0"/>
                <a:cs typeface="Courier New" pitchFamily="49" charset="0"/>
              </a:rPr>
              <a:t> TextView(</a:t>
            </a:r>
            <a:r>
              <a:rPr lang="en-US" altLang="ko-KR" sz="1500" b="1" i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altLang="ko-KR" sz="1500" b="1" smtClean="0">
                <a:latin typeface="Courier New" pitchFamily="49" charset="0"/>
                <a:cs typeface="Courier New" pitchFamily="49" charset="0"/>
              </a:rPr>
              <a:t>);</a:t>
            </a:r>
            <a:endParaRPr lang="ko-KR" altLang="en-US" sz="1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643042" y="4143380"/>
            <a:ext cx="6286544" cy="1428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500" b="1" smtClean="0">
                <a:latin typeface="Courier New" pitchFamily="49" charset="0"/>
                <a:cs typeface="Courier New" pitchFamily="49" charset="0"/>
              </a:rPr>
              <a:t>LinearLayout.LayoutParams </a:t>
            </a:r>
            <a:r>
              <a:rPr lang="en-US" altLang="ko-KR" sz="1500" b="1" smtClean="0">
                <a:solidFill>
                  <a:schemeClr val="tx2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>tvParams</a:t>
            </a:r>
            <a:r>
              <a:rPr lang="en-US" altLang="ko-KR" sz="1500" b="1" smtClean="0">
                <a:latin typeface="Courier New" pitchFamily="49" charset="0"/>
                <a:cs typeface="Courier New" pitchFamily="49" charset="0"/>
              </a:rPr>
              <a:t> = </a:t>
            </a:r>
          </a:p>
          <a:p>
            <a:r>
              <a:rPr lang="en-US" altLang="ko-KR" sz="1500" b="1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altLang="ko-KR" sz="1500" b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altLang="ko-KR" sz="1500" b="1" smtClean="0">
                <a:latin typeface="Courier New" pitchFamily="49" charset="0"/>
                <a:cs typeface="Courier New" pitchFamily="49" charset="0"/>
              </a:rPr>
              <a:t> LinearLayout.LayoutParams(</a:t>
            </a:r>
          </a:p>
          <a:p>
            <a:r>
              <a:rPr lang="en-US" altLang="ko-KR" sz="1500" b="1" smtClean="0">
                <a:latin typeface="Courier New" pitchFamily="49" charset="0"/>
                <a:cs typeface="Courier New" pitchFamily="49" charset="0"/>
              </a:rPr>
              <a:t>                 </a:t>
            </a:r>
            <a:r>
              <a:rPr lang="en-US" altLang="ko-KR" sz="1500" i="1" smtClean="0">
                <a:solidFill>
                  <a:schemeClr val="tx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ViewGroup.LayoutParams.FILL_PARENT</a:t>
            </a:r>
            <a:r>
              <a:rPr lang="en-US" altLang="ko-KR" sz="1500" b="1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altLang="ko-KR" sz="1500" b="1" smtClean="0">
                <a:latin typeface="Courier New" pitchFamily="49" charset="0"/>
                <a:cs typeface="Courier New" pitchFamily="49" charset="0"/>
              </a:rPr>
              <a:t>                 </a:t>
            </a:r>
            <a:r>
              <a:rPr lang="en-US" altLang="ko-KR" sz="1500" i="1" smtClean="0">
                <a:solidFill>
                  <a:schemeClr val="tx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ViewGroup.LayoutParams.WRAP_CONTENT</a:t>
            </a:r>
            <a:r>
              <a:rPr lang="en-US" altLang="ko-KR" sz="1500" b="1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altLang="ko-KR" sz="1500" b="1" smtClean="0">
                <a:latin typeface="Courier New" pitchFamily="49" charset="0"/>
                <a:cs typeface="Courier New" pitchFamily="49" charset="0"/>
              </a:rPr>
              <a:t>                 </a:t>
            </a:r>
            <a:r>
              <a:rPr lang="en-US" altLang="ko-KR" sz="1500" i="1" smtClean="0">
                <a:solidFill>
                  <a:schemeClr val="tx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0.0F</a:t>
            </a:r>
            <a:r>
              <a:rPr lang="en-US" altLang="ko-KR" sz="1500" b="1" smtClean="0">
                <a:latin typeface="Courier New" pitchFamily="49" charset="0"/>
                <a:cs typeface="Courier New" pitchFamily="49" charset="0"/>
              </a:rPr>
              <a:t>);</a:t>
            </a:r>
            <a:endParaRPr lang="ko-KR" altLang="en-US" sz="1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4714876" y="2571744"/>
            <a:ext cx="642942" cy="357190"/>
          </a:xfrm>
          <a:prstGeom prst="roundRect">
            <a:avLst/>
          </a:prstGeom>
          <a:solidFill>
            <a:srgbClr val="518B21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500694" y="2928934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Context (Activity) </a:t>
            </a:r>
            <a:r>
              <a:rPr lang="ko-KR" altLang="en-US" smtClean="0"/>
              <a:t>정보를 넘겨줌</a:t>
            </a:r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3643306" y="4714884"/>
            <a:ext cx="4071966" cy="285752"/>
          </a:xfrm>
          <a:prstGeom prst="roundRect">
            <a:avLst/>
          </a:prstGeom>
          <a:solidFill>
            <a:srgbClr val="518B21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954117" y="4643446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chemeClr val="accent1">
                    <a:lumMod val="50000"/>
                  </a:schemeClr>
                </a:solidFill>
              </a:rPr>
              <a:t>// layout_width</a:t>
            </a:r>
            <a:endParaRPr lang="ko-KR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8794" y="4857760"/>
            <a:ext cx="168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chemeClr val="accent1">
                    <a:lumMod val="50000"/>
                  </a:schemeClr>
                </a:solidFill>
              </a:rPr>
              <a:t>// layout_height</a:t>
            </a:r>
            <a:endParaRPr lang="ko-KR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8794" y="5072074"/>
            <a:ext cx="173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chemeClr val="accent1">
                    <a:lumMod val="50000"/>
                  </a:schemeClr>
                </a:solidFill>
              </a:rPr>
              <a:t>// layout_weight</a:t>
            </a:r>
            <a:endParaRPr lang="ko-KR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66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4.44444E-6 0.03149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8" grpId="1" animBg="1"/>
      <p:bldP spid="9" grpId="0"/>
      <p:bldP spid="10" grpId="0" build="allAtOnce"/>
      <p:bldP spid="11" grpId="0" build="allAtOnce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Java Code</a:t>
            </a:r>
            <a:r>
              <a:rPr lang="ko-KR" altLang="en-US" smtClean="0"/>
              <a:t>를 이용한 화면 구성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TextView</a:t>
            </a:r>
            <a:r>
              <a:rPr lang="ko-KR" altLang="en-US" smtClean="0"/>
              <a:t> 속성 적용</a:t>
            </a:r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  <a:p>
            <a:r>
              <a:rPr lang="en-US" altLang="ko-KR" smtClean="0"/>
              <a:t>LinearLayout</a:t>
            </a:r>
            <a:r>
              <a:rPr lang="ko-KR" altLang="en-US" smtClean="0"/>
              <a:t>에 </a:t>
            </a:r>
            <a:r>
              <a:rPr lang="en-US" altLang="ko-KR" smtClean="0"/>
              <a:t>TextView </a:t>
            </a:r>
            <a:r>
              <a:rPr lang="ko-KR" altLang="en-US" smtClean="0"/>
              <a:t>추가</a:t>
            </a:r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  <a:p>
            <a:r>
              <a:rPr lang="en-US" altLang="ko-KR" smtClean="0"/>
              <a:t>LinearLayout</a:t>
            </a:r>
            <a:r>
              <a:rPr lang="ko-KR" altLang="en-US" smtClean="0"/>
              <a:t>을 액티비티의 화면으로 설정 </a:t>
            </a: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643042" y="2571744"/>
            <a:ext cx="6286544" cy="7143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500" b="1" smtClean="0">
                <a:solidFill>
                  <a:schemeClr val="tx2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>tv</a:t>
            </a:r>
            <a:r>
              <a:rPr lang="en-US" altLang="ko-KR" sz="1500" b="1" smtClean="0">
                <a:latin typeface="Courier New" pitchFamily="49" charset="0"/>
                <a:cs typeface="Courier New" pitchFamily="49" charset="0"/>
              </a:rPr>
              <a:t>.setLayoutParams(</a:t>
            </a:r>
            <a:r>
              <a:rPr lang="en-US" altLang="ko-KR" sz="1500" i="1" smtClean="0">
                <a:solidFill>
                  <a:schemeClr val="tx2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>tvParams</a:t>
            </a:r>
            <a:r>
              <a:rPr lang="en-US" altLang="ko-KR" sz="1500" b="1" smtClean="0">
                <a:latin typeface="Courier New" pitchFamily="49" charset="0"/>
                <a:cs typeface="Courier New" pitchFamily="49" charset="0"/>
              </a:rPr>
              <a:t>);</a:t>
            </a:r>
            <a:endParaRPr lang="ko-KR" altLang="en-US" sz="1500" b="1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ko-KR" sz="1500" b="1" smtClean="0">
                <a:solidFill>
                  <a:schemeClr val="tx2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>tv</a:t>
            </a:r>
            <a:r>
              <a:rPr lang="en-US" altLang="ko-KR" sz="1500" b="1" smtClean="0">
                <a:latin typeface="Courier New" pitchFamily="49" charset="0"/>
                <a:cs typeface="Courier New" pitchFamily="49" charset="0"/>
              </a:rPr>
              <a:t>.setText(</a:t>
            </a:r>
            <a:r>
              <a:rPr lang="en-US" altLang="ko-KR" sz="1500" i="1" smtClean="0">
                <a:solidFill>
                  <a:schemeClr val="tx2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>R.string.hello</a:t>
            </a:r>
            <a:r>
              <a:rPr lang="en-US" altLang="ko-KR" sz="1500" b="1" smtClean="0">
                <a:latin typeface="Courier New" pitchFamily="49" charset="0"/>
                <a:cs typeface="Courier New" pitchFamily="49" charset="0"/>
              </a:rPr>
              <a:t>);</a:t>
            </a:r>
            <a:endParaRPr lang="ko-KR" altLang="en-US" sz="1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71604" y="4143380"/>
            <a:ext cx="6286544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500" b="1" smtClean="0">
                <a:solidFill>
                  <a:schemeClr val="tx2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>root</a:t>
            </a:r>
            <a:r>
              <a:rPr lang="en-US" altLang="ko-KR" sz="1500" b="1" smtClean="0">
                <a:latin typeface="Courier New" pitchFamily="49" charset="0"/>
                <a:cs typeface="Courier New" pitchFamily="49" charset="0"/>
              </a:rPr>
              <a:t>.addView(</a:t>
            </a:r>
            <a:r>
              <a:rPr lang="en-US" altLang="ko-KR" sz="1500" b="1" smtClean="0">
                <a:solidFill>
                  <a:schemeClr val="tx2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>tv</a:t>
            </a:r>
            <a:r>
              <a:rPr lang="en-US" altLang="ko-KR" sz="1500" b="1" smtClean="0">
                <a:latin typeface="Courier New" pitchFamily="49" charset="0"/>
                <a:cs typeface="Courier New" pitchFamily="49" charset="0"/>
              </a:rPr>
              <a:t>);</a:t>
            </a:r>
            <a:endParaRPr lang="ko-KR" altLang="en-US" sz="1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00166" y="5715016"/>
            <a:ext cx="6286544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500" b="1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setContentView(</a:t>
            </a:r>
            <a:r>
              <a:rPr lang="en-US" altLang="ko-KR" sz="1500" b="1" smtClean="0">
                <a:solidFill>
                  <a:schemeClr val="tx2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>root</a:t>
            </a:r>
            <a:r>
              <a:rPr lang="en-US" altLang="ko-KR" sz="1500" b="1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ko-KR" altLang="en-US" sz="1500" b="1">
              <a:solidFill>
                <a:schemeClr val="bg1">
                  <a:lumMod val="95000"/>
                  <a:lumOff val="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67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Java Code</a:t>
            </a:r>
            <a:r>
              <a:rPr lang="ko-KR" altLang="en-US" smtClean="0"/>
              <a:t>를 이용한 화면 구성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완성된 액티비티 </a:t>
            </a:r>
            <a:endParaRPr lang="en-US" altLang="ko-KR" smtClean="0"/>
          </a:p>
          <a:p>
            <a:pPr lvl="1"/>
            <a:r>
              <a:rPr lang="ko-KR" altLang="en-US" smtClean="0"/>
              <a:t>레이아웃을 이용해 구성한 경우와 결과가 동일</a:t>
            </a:r>
            <a:endParaRPr lang="ko-KR" altLang="en-US"/>
          </a:p>
        </p:txBody>
      </p:sp>
      <p:pic>
        <p:nvPicPr>
          <p:cNvPr id="4" name="그림 3" descr="helloandroi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2928934"/>
            <a:ext cx="2428892" cy="3643338"/>
          </a:xfrm>
          <a:prstGeom prst="rect">
            <a:avLst/>
          </a:prstGeo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68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idx="1"/>
          </p:nvPr>
        </p:nvSpPr>
        <p:spPr>
          <a:xfrm>
            <a:off x="642910" y="642918"/>
            <a:ext cx="5718048" cy="362816"/>
          </a:xfrm>
        </p:spPr>
        <p:txBody>
          <a:bodyPr/>
          <a:lstStyle/>
          <a:p>
            <a:r>
              <a:rPr lang="en-US" altLang="ko-KR" smtClean="0"/>
              <a:t>Exercises</a:t>
            </a:r>
            <a:endParaRPr lang="ko-KR" alt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714348" y="3294702"/>
            <a:ext cx="8156448" cy="777240"/>
          </a:xfrm>
        </p:spPr>
        <p:txBody>
          <a:bodyPr/>
          <a:lstStyle/>
          <a:p>
            <a:r>
              <a:rPr lang="en-US" altLang="ko-KR" smtClean="0"/>
              <a:t>Activity : Creating </a:t>
            </a:r>
            <a:r>
              <a:rPr lang="en-US" altLang="ko-KR" smtClean="0">
                <a:solidFill>
                  <a:schemeClr val="accent2">
                    <a:lumMod val="50000"/>
                  </a:schemeClr>
                </a:solidFill>
              </a:rPr>
              <a:t>new</a:t>
            </a:r>
            <a:r>
              <a:rPr lang="en-US" altLang="ko-KR" smtClean="0"/>
              <a:t> Activity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69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err="1" smtClean="0"/>
              <a:t>컨텐트</a:t>
            </a:r>
            <a:r>
              <a:rPr lang="ko-KR" altLang="en-US" smtClean="0"/>
              <a:t> </a:t>
            </a:r>
            <a:r>
              <a:rPr lang="ko-KR" altLang="en-US" err="1" smtClean="0"/>
              <a:t>프로바이더</a:t>
            </a:r>
            <a:r>
              <a:rPr lang="en-US" altLang="ko-KR" sz="2000" smtClean="0"/>
              <a:t>Content Provider</a:t>
            </a:r>
            <a:endParaRPr lang="ko-KR" altLang="en-US" sz="20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1216812"/>
          </a:xfrm>
        </p:spPr>
        <p:txBody>
          <a:bodyPr/>
          <a:lstStyle/>
          <a:p>
            <a:r>
              <a:rPr lang="ko-KR" altLang="en-US" smtClean="0"/>
              <a:t>어플리케이션 내의 데이터베이스를 공유</a:t>
            </a:r>
            <a:endParaRPr lang="en-US" altLang="ko-KR" smtClean="0"/>
          </a:p>
          <a:p>
            <a:r>
              <a:rPr lang="ko-KR" altLang="en-US" smtClean="0"/>
              <a:t>데이터베이스의 공유 범위 지정 가능</a:t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875347" y="3071810"/>
            <a:ext cx="419698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00" b="1" err="1" smtClean="0"/>
              <a:t>컨텐트</a:t>
            </a:r>
            <a:r>
              <a:rPr lang="ko-KR" altLang="en-US" sz="2300" b="1" smtClean="0"/>
              <a:t> </a:t>
            </a:r>
            <a:r>
              <a:rPr lang="ko-KR" altLang="en-US" sz="2300" b="1" err="1" smtClean="0"/>
              <a:t>프로바이더가</a:t>
            </a:r>
            <a:r>
              <a:rPr lang="ko-KR" altLang="en-US" sz="2300" b="1" smtClean="0"/>
              <a:t> 없을 경우</a:t>
            </a:r>
            <a:endParaRPr lang="ko-KR" altLang="en-US" sz="2300" b="1"/>
          </a:p>
        </p:txBody>
      </p:sp>
      <p:sp>
        <p:nvSpPr>
          <p:cNvPr id="5" name="모서리가 둥근 직사각형 4"/>
          <p:cNvSpPr/>
          <p:nvPr/>
        </p:nvSpPr>
        <p:spPr>
          <a:xfrm>
            <a:off x="785786" y="3732400"/>
            <a:ext cx="2857520" cy="2428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Application A</a:t>
            </a:r>
          </a:p>
          <a:p>
            <a:pPr algn="ctr"/>
            <a:endParaRPr lang="en-US" altLang="ko-KR" smtClean="0"/>
          </a:p>
          <a:p>
            <a:pPr algn="ctr"/>
            <a:endParaRPr lang="en-US" altLang="ko-KR" smtClean="0"/>
          </a:p>
          <a:p>
            <a:pPr algn="ctr"/>
            <a:endParaRPr lang="en-US" altLang="ko-KR" smtClean="0"/>
          </a:p>
          <a:p>
            <a:pPr algn="ctr"/>
            <a:endParaRPr lang="en-US" altLang="ko-KR" smtClean="0"/>
          </a:p>
          <a:p>
            <a:pPr algn="ctr"/>
            <a:endParaRPr lang="en-US" altLang="ko-KR" smtClean="0"/>
          </a:p>
          <a:p>
            <a:pPr algn="ctr"/>
            <a:endParaRPr lang="en-US" altLang="ko-KR" smtClean="0"/>
          </a:p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6715140" y="4232466"/>
            <a:ext cx="2143140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Application B</a:t>
            </a:r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1285852" y="4375342"/>
            <a:ext cx="1928826" cy="1428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데이터베이스</a:t>
            </a:r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 rot="10800000" flipV="1">
            <a:off x="3929058" y="4661093"/>
            <a:ext cx="2500330" cy="57150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데이터베이스에 접근</a:t>
            </a:r>
            <a:endParaRPr lang="ko-KR" altLang="en-US"/>
          </a:p>
        </p:txBody>
      </p:sp>
      <p:sp>
        <p:nvSpPr>
          <p:cNvPr id="9" name="&quot;없음&quot; 기호 8"/>
          <p:cNvSpPr/>
          <p:nvPr/>
        </p:nvSpPr>
        <p:spPr>
          <a:xfrm>
            <a:off x="4714876" y="4375342"/>
            <a:ext cx="1143008" cy="1143008"/>
          </a:xfrm>
          <a:prstGeom prst="noSmoking">
            <a:avLst/>
          </a:prstGeom>
          <a:solidFill>
            <a:srgbClr val="C00000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5444" y="5518350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접근 불가능</a:t>
            </a:r>
            <a:endParaRPr lang="en-US" altLang="ko-KR" smtClean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3929058" y="5929354"/>
            <a:ext cx="4929222" cy="7143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Application A</a:t>
            </a:r>
            <a:r>
              <a:rPr lang="ko-KR" altLang="en-US" smtClean="0"/>
              <a:t>의 데이터베이스는 </a:t>
            </a:r>
            <a:endParaRPr lang="en-US" altLang="ko-KR" smtClean="0"/>
          </a:p>
          <a:p>
            <a:pPr algn="ctr"/>
            <a:r>
              <a:rPr lang="en-US" altLang="ko-KR" smtClean="0"/>
              <a:t>Application A</a:t>
            </a:r>
            <a:r>
              <a:rPr lang="ko-KR" altLang="en-US" smtClean="0"/>
              <a:t>에서만 접근가능</a:t>
            </a: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  <p:bldP spid="5" grpId="0" build="allAtOnce" animBg="1"/>
      <p:bldP spid="5" grpId="1" build="allAtOnce" animBg="1"/>
      <p:bldP spid="6" grpId="0" build="allAtOnce" animBg="1"/>
      <p:bldP spid="6" grpId="1" build="allAtOnce" animBg="1"/>
      <p:bldP spid="7" grpId="0" build="allAtOnce" animBg="1"/>
      <p:bldP spid="7" grpId="1" build="allAtOnce" animBg="1"/>
      <p:bldP spid="8" grpId="0" build="allAtOnce" animBg="1"/>
      <p:bldP spid="8" grpId="1" build="allAtOnce" animBg="1"/>
      <p:bldP spid="9" grpId="0" animBg="1"/>
      <p:bldP spid="9" grpId="1" animBg="1"/>
      <p:bldP spid="10" grpId="0"/>
      <p:bldP spid="10" grpId="1"/>
      <p:bldP spid="12" grpId="0" build="allAtOnce" animBg="1"/>
      <p:bldP spid="12" grpId="1" build="allAtOnce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새 액티비티 생성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914400" y="2000272"/>
            <a:ext cx="7772400" cy="3643306"/>
          </a:xfrm>
        </p:spPr>
        <p:txBody>
          <a:bodyPr/>
          <a:lstStyle/>
          <a:p>
            <a:r>
              <a:rPr lang="ko-KR" altLang="en-US" smtClean="0"/>
              <a:t>액티비티 생성 순서</a:t>
            </a:r>
            <a:endParaRPr lang="en-US" altLang="ko-KR" smtClean="0"/>
          </a:p>
          <a:p>
            <a:pPr lvl="1"/>
            <a:r>
              <a:rPr lang="ko-KR" altLang="en-US" smtClean="0"/>
              <a:t>메니페스트 파일에 액티비티 노드 추가</a:t>
            </a:r>
            <a:endParaRPr lang="en-US" altLang="ko-KR" smtClean="0"/>
          </a:p>
          <a:p>
            <a:pPr lvl="2"/>
            <a:r>
              <a:rPr lang="ko-KR" altLang="en-US" smtClean="0"/>
              <a:t>액티비티 호출을 위해 필요</a:t>
            </a:r>
            <a:endParaRPr lang="en-US" altLang="ko-KR" smtClean="0"/>
          </a:p>
          <a:p>
            <a:pPr lvl="1"/>
            <a:r>
              <a:rPr lang="ko-KR" altLang="en-US" smtClean="0"/>
              <a:t>액티비티의 소스 코드 </a:t>
            </a:r>
            <a:r>
              <a:rPr lang="en-US" altLang="ko-KR" smtClean="0"/>
              <a:t>(</a:t>
            </a:r>
            <a:r>
              <a:rPr lang="ko-KR" altLang="en-US" smtClean="0"/>
              <a:t>클래스</a:t>
            </a:r>
            <a:r>
              <a:rPr lang="en-US" altLang="ko-KR" smtClean="0"/>
              <a:t>) </a:t>
            </a:r>
            <a:r>
              <a:rPr lang="ko-KR" altLang="en-US" smtClean="0"/>
              <a:t>생성</a:t>
            </a:r>
            <a:endParaRPr lang="en-US" altLang="ko-KR" smtClean="0"/>
          </a:p>
          <a:p>
            <a:pPr lvl="2"/>
            <a:r>
              <a:rPr lang="ko-KR" altLang="en-US" smtClean="0"/>
              <a:t>실질적으로 액티비티에서 처리하는 작업 명시</a:t>
            </a:r>
            <a:endParaRPr lang="en-US" altLang="ko-KR" smtClean="0"/>
          </a:p>
          <a:p>
            <a:pPr lvl="1"/>
            <a:r>
              <a:rPr lang="ko-KR" altLang="en-US" smtClean="0"/>
              <a:t>액티비티의 레이아웃 생성 </a:t>
            </a:r>
            <a:r>
              <a:rPr lang="en-US" altLang="ko-KR" smtClean="0"/>
              <a:t>/ </a:t>
            </a:r>
            <a:r>
              <a:rPr lang="ko-KR" altLang="en-US" smtClean="0"/>
              <a:t>지정</a:t>
            </a:r>
            <a:endParaRPr lang="en-US" altLang="ko-KR" smtClean="0"/>
          </a:p>
          <a:p>
            <a:pPr lvl="2"/>
            <a:endParaRPr lang="en-US" altLang="ko-KR" smtClean="0"/>
          </a:p>
          <a:p>
            <a:pPr lvl="2"/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70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새 액티비티 생성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1073936"/>
          </a:xfrm>
        </p:spPr>
        <p:txBody>
          <a:bodyPr/>
          <a:lstStyle/>
          <a:p>
            <a:r>
              <a:rPr lang="ko-KR" altLang="en-US" smtClean="0"/>
              <a:t>메니페스트 파일에 액티비티 노드 추가</a:t>
            </a:r>
            <a:endParaRPr lang="en-US" altLang="ko-KR" smtClean="0"/>
          </a:p>
          <a:p>
            <a:pPr lvl="1"/>
            <a:r>
              <a:rPr lang="en-US" altLang="ko-KR" smtClean="0"/>
              <a:t>Application Tab</a:t>
            </a:r>
            <a:r>
              <a:rPr lang="ko-KR" altLang="en-US" smtClean="0"/>
              <a:t> </a:t>
            </a:r>
            <a:r>
              <a:rPr lang="en-US" altLang="ko-KR" smtClean="0"/>
              <a:t>– Application Nodes</a:t>
            </a:r>
            <a:endParaRPr lang="ko-KR" altLang="en-US"/>
          </a:p>
        </p:txBody>
      </p:sp>
      <p:pic>
        <p:nvPicPr>
          <p:cNvPr id="4" name="그림 3" descr="application_n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3071810"/>
            <a:ext cx="4572032" cy="3404705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5643570" y="3500438"/>
            <a:ext cx="857256" cy="357190"/>
          </a:xfrm>
          <a:prstGeom prst="roundRect">
            <a:avLst/>
          </a:prstGeom>
          <a:solidFill>
            <a:srgbClr val="FEB80A">
              <a:alpha val="38039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71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새 액티비티 생성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액티비티의 소스 코드 생성 </a:t>
            </a:r>
            <a:endParaRPr lang="en-US" altLang="ko-KR" smtClean="0"/>
          </a:p>
          <a:p>
            <a:pPr lvl="1"/>
            <a:r>
              <a:rPr lang="en-US" altLang="ko-KR" smtClean="0"/>
              <a:t>Activity </a:t>
            </a:r>
            <a:r>
              <a:rPr lang="ko-KR" altLang="en-US" smtClean="0"/>
              <a:t>클래스 </a:t>
            </a:r>
            <a:r>
              <a:rPr lang="en-US" altLang="ko-KR" smtClean="0"/>
              <a:t>(android.app.Activity) </a:t>
            </a:r>
            <a:r>
              <a:rPr lang="ko-KR" altLang="en-US" smtClean="0"/>
              <a:t>상속</a:t>
            </a:r>
            <a:endParaRPr lang="en-US" altLang="ko-KR" smtClean="0"/>
          </a:p>
          <a:p>
            <a:pPr lvl="1"/>
            <a:r>
              <a:rPr lang="en-US" altLang="ko-KR" smtClean="0"/>
              <a:t>onCreate(Bundle) </a:t>
            </a:r>
            <a:r>
              <a:rPr lang="ko-KR" altLang="en-US" smtClean="0"/>
              <a:t>메소드 생성</a:t>
            </a:r>
            <a:endParaRPr lang="en-US" altLang="ko-KR" smtClean="0"/>
          </a:p>
          <a:p>
            <a:pPr lvl="1"/>
            <a:r>
              <a:rPr lang="en-US" altLang="ko-KR" smtClean="0"/>
              <a:t>setContentView() </a:t>
            </a:r>
            <a:r>
              <a:rPr lang="ko-KR" altLang="en-US" smtClean="0"/>
              <a:t>메소드는 추가되어있지 않음</a:t>
            </a:r>
            <a:endParaRPr lang="en-US" altLang="ko-KR" smtClean="0"/>
          </a:p>
          <a:p>
            <a:pPr lvl="2"/>
            <a:r>
              <a:rPr lang="ko-KR" altLang="en-US" smtClean="0"/>
              <a:t>액티비티의 화면으로 표시할 레이아웃 미지정</a:t>
            </a:r>
            <a:endParaRPr lang="en-US" altLang="ko-KR" smtClean="0"/>
          </a:p>
          <a:p>
            <a:pPr lvl="2"/>
            <a:r>
              <a:rPr lang="ko-KR" altLang="en-US" smtClean="0"/>
              <a:t>레이아웃 생성 후 </a:t>
            </a:r>
            <a:r>
              <a:rPr lang="en-US" altLang="ko-KR" smtClean="0"/>
              <a:t>setContentView()</a:t>
            </a:r>
            <a:r>
              <a:rPr lang="ko-KR" altLang="en-US" smtClean="0"/>
              <a:t>로 액티비티의 레이아웃 지정</a:t>
            </a:r>
            <a:endParaRPr lang="en-US" altLang="ko-KR" smtClean="0"/>
          </a:p>
          <a:p>
            <a:pPr lvl="1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72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새 액티비티 생성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액티비티 레이아웃 생성</a:t>
            </a:r>
            <a:endParaRPr lang="en-US" altLang="ko-KR" smtClean="0"/>
          </a:p>
          <a:p>
            <a:pPr lvl="1"/>
            <a:r>
              <a:rPr lang="ko-KR" altLang="en-US" smtClean="0"/>
              <a:t>레이아웃 파일의 이름은 </a:t>
            </a:r>
            <a:r>
              <a:rPr lang="en-US" altLang="ko-KR" smtClean="0"/>
              <a:t>[a-z0-9_.]</a:t>
            </a:r>
            <a:r>
              <a:rPr lang="ko-KR" altLang="en-US" smtClean="0"/>
              <a:t>로 한정됨</a:t>
            </a:r>
            <a:endParaRPr lang="ko-KR" altLang="en-US"/>
          </a:p>
        </p:txBody>
      </p:sp>
      <p:pic>
        <p:nvPicPr>
          <p:cNvPr id="4" name="그림 3" descr="xml_t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3429000"/>
            <a:ext cx="6251685" cy="933454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3929058" y="3500438"/>
            <a:ext cx="357190" cy="357190"/>
          </a:xfrm>
          <a:prstGeom prst="roundRect">
            <a:avLst/>
          </a:prstGeom>
          <a:solidFill>
            <a:srgbClr val="7FD13B">
              <a:alpha val="3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73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새 액티비티 생성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4400" y="1571612"/>
            <a:ext cx="7772400" cy="1716878"/>
          </a:xfrm>
        </p:spPr>
        <p:txBody>
          <a:bodyPr/>
          <a:lstStyle/>
          <a:p>
            <a:r>
              <a:rPr lang="ko-KR" altLang="en-US" smtClean="0"/>
              <a:t>생성된 레이아웃을 액티비티 화면으로 지정</a:t>
            </a:r>
            <a:endParaRPr lang="en-US" altLang="ko-KR" smtClean="0"/>
          </a:p>
          <a:p>
            <a:pPr lvl="1"/>
            <a:r>
              <a:rPr lang="en-US" altLang="ko-KR" smtClean="0"/>
              <a:t>setContentView(R.layout.</a:t>
            </a:r>
            <a:r>
              <a:rPr lang="ko-KR" altLang="en-US" i="1" smtClean="0">
                <a:solidFill>
                  <a:srgbClr val="FF0000"/>
                </a:solidFill>
              </a:rPr>
              <a:t>레이아웃이름</a:t>
            </a:r>
            <a:r>
              <a:rPr lang="en-US" altLang="ko-KR" smtClean="0"/>
              <a:t>)</a:t>
            </a:r>
          </a:p>
          <a:p>
            <a:r>
              <a:rPr lang="ko-KR" altLang="en-US" smtClean="0"/>
              <a:t>액티비티의 구성요소 </a:t>
            </a:r>
            <a:r>
              <a:rPr lang="en-US" altLang="ko-KR" smtClean="0"/>
              <a:t>(Dev. side)</a:t>
            </a:r>
          </a:p>
          <a:p>
            <a:pPr>
              <a:buNone/>
            </a:pPr>
            <a:endParaRPr lang="ko-KR" altLang="en-US"/>
          </a:p>
        </p:txBody>
      </p:sp>
      <p:graphicFrame>
        <p:nvGraphicFramePr>
          <p:cNvPr id="4" name="다이어그램 3"/>
          <p:cNvGraphicFramePr/>
          <p:nvPr/>
        </p:nvGraphicFramePr>
        <p:xfrm>
          <a:off x="2428860" y="3286124"/>
          <a:ext cx="5072098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74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84905C-2056-4E58-AD1A-4B9B62766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5684905C-2056-4E58-AD1A-4B9B62766F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C7A546-ABB3-4A31-85EE-0D0EC79EE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C5C7A546-ABB3-4A31-85EE-0D0EC79EE8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AD8E0C-4645-4990-8EA9-7FBF30DCA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ADAD8E0C-4645-4990-8EA9-7FBF30DCA0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178D24-271F-4D0E-9AB1-1B20F5E77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02178D24-271F-4D0E-9AB1-1B20F5E772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51E47C-BA3A-4A1B-86EA-F18E64E5A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6051E47C-BA3A-4A1B-86EA-F18E64E5A8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Sub>
          <a:bldDgm/>
        </p:bldSub>
      </p:bldGraphic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idx="1"/>
          </p:nvPr>
        </p:nvSpPr>
        <p:spPr>
          <a:xfrm>
            <a:off x="642910" y="642918"/>
            <a:ext cx="5718048" cy="362816"/>
          </a:xfrm>
        </p:spPr>
        <p:txBody>
          <a:bodyPr/>
          <a:lstStyle/>
          <a:p>
            <a:r>
              <a:rPr lang="en-US" altLang="ko-KR" smtClean="0"/>
              <a:t>Exercises</a:t>
            </a:r>
            <a:endParaRPr lang="ko-KR" alt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1071538" y="3143248"/>
            <a:ext cx="7500990" cy="1777372"/>
          </a:xfrm>
        </p:spPr>
        <p:txBody>
          <a:bodyPr/>
          <a:lstStyle/>
          <a:p>
            <a:r>
              <a:rPr lang="en-US" altLang="ko-KR" smtClean="0"/>
              <a:t>Activity:</a:t>
            </a:r>
            <a:br>
              <a:rPr lang="en-US" altLang="ko-KR" smtClean="0"/>
            </a:br>
            <a:r>
              <a:rPr lang="en-US" altLang="ko-KR" smtClean="0"/>
              <a:t>  </a:t>
            </a:r>
            <a:r>
              <a:rPr lang="ko-KR" altLang="en-US" smtClean="0"/>
              <a:t>인텐트를 이용한 액티비티 호출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75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인텐트를 이용한 액티비티 호출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인텐트</a:t>
            </a:r>
            <a:r>
              <a:rPr lang="en-US" altLang="ko-KR" smtClean="0"/>
              <a:t>(Intent)</a:t>
            </a:r>
          </a:p>
          <a:p>
            <a:pPr lvl="1"/>
            <a:r>
              <a:rPr lang="ko-KR" altLang="en-US" smtClean="0"/>
              <a:t>액티비티 컴포넌트의 호출에 사용</a:t>
            </a:r>
            <a:endParaRPr lang="en-US" altLang="ko-KR" smtClean="0"/>
          </a:p>
          <a:p>
            <a:r>
              <a:rPr lang="ko-KR" altLang="en-US" smtClean="0"/>
              <a:t>액티비티의 호출</a:t>
            </a:r>
            <a:endParaRPr lang="en-US" altLang="ko-KR" smtClean="0"/>
          </a:p>
          <a:p>
            <a:pPr lvl="1"/>
            <a:r>
              <a:rPr lang="en-US" altLang="ko-KR" smtClean="0"/>
              <a:t>startActivity(Intent)</a:t>
            </a:r>
          </a:p>
          <a:p>
            <a:pPr lvl="2"/>
            <a:r>
              <a:rPr lang="ko-KR" altLang="en-US" smtClean="0"/>
              <a:t>인자로 받은 인텐트가 가리키는 액티비티 호출</a:t>
            </a:r>
            <a:endParaRPr lang="en-US" altLang="ko-KR" smtClean="0"/>
          </a:p>
          <a:p>
            <a:pPr lvl="1"/>
            <a:r>
              <a:rPr lang="en-US" altLang="ko-KR" smtClean="0"/>
              <a:t>startActivityForResult(Intent, int requestCode)</a:t>
            </a:r>
          </a:p>
          <a:p>
            <a:pPr lvl="2"/>
            <a:r>
              <a:rPr lang="ko-KR" altLang="en-US" smtClean="0"/>
              <a:t>호출하는 액티비티에서 결과를 받아야 할 때 사용</a:t>
            </a:r>
            <a:endParaRPr lang="en-US" altLang="ko-KR" smtClean="0"/>
          </a:p>
          <a:p>
            <a:pPr lvl="2"/>
            <a:r>
              <a:rPr lang="en-US" altLang="ko-KR" smtClean="0"/>
              <a:t>requestCode : </a:t>
            </a:r>
            <a:r>
              <a:rPr lang="ko-KR" altLang="en-US" smtClean="0"/>
              <a:t>호출하는 액티비티를 구분함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76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인텐트를 이용한 액티비티 호출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645308"/>
          </a:xfrm>
        </p:spPr>
        <p:txBody>
          <a:bodyPr/>
          <a:lstStyle/>
          <a:p>
            <a:r>
              <a:rPr lang="ko-KR" altLang="en-US" smtClean="0"/>
              <a:t>액티비티 표시 과정</a:t>
            </a:r>
            <a:endParaRPr lang="ko-KR" altLang="en-US"/>
          </a:p>
        </p:txBody>
      </p:sp>
      <p:graphicFrame>
        <p:nvGraphicFramePr>
          <p:cNvPr id="4" name="다이어그램 3"/>
          <p:cNvGraphicFramePr/>
          <p:nvPr/>
        </p:nvGraphicFramePr>
        <p:xfrm>
          <a:off x="2000232" y="2643182"/>
          <a:ext cx="5500726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모서리가 둥근 직사각형 4"/>
          <p:cNvSpPr/>
          <p:nvPr/>
        </p:nvSpPr>
        <p:spPr>
          <a:xfrm>
            <a:off x="5857884" y="2857496"/>
            <a:ext cx="2786082" cy="114300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Intent</a:t>
            </a:r>
          </a:p>
          <a:p>
            <a:pPr algn="ctr"/>
            <a:r>
              <a:rPr lang="en-US" altLang="ko-KR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cmp=Activity2.class</a:t>
            </a:r>
            <a:endParaRPr lang="ko-KR" altLang="en-US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오른쪽 화살표 5"/>
          <p:cNvSpPr/>
          <p:nvPr/>
        </p:nvSpPr>
        <p:spPr>
          <a:xfrm rot="10800000">
            <a:off x="4714876" y="3286123"/>
            <a:ext cx="1071570" cy="357190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77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1.85185E-6 L -0.14964 1.85185E-6 " pathEditMode="relative" ptsTypes="AA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P spid="5" grpId="0" animBg="1"/>
      <p:bldP spid="6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인텐트를 이용한 액티비티 호출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액티비티 호출 동작 구현 </a:t>
            </a:r>
            <a:r>
              <a:rPr lang="en-US" altLang="ko-KR" smtClean="0"/>
              <a:t>(IntentExample)</a:t>
            </a:r>
          </a:p>
          <a:p>
            <a:pPr lvl="1"/>
            <a:r>
              <a:rPr lang="en-US" altLang="ko-KR" smtClean="0"/>
              <a:t>Layout</a:t>
            </a:r>
          </a:p>
          <a:p>
            <a:pPr lvl="2"/>
            <a:r>
              <a:rPr lang="en-US" altLang="ko-KR" smtClean="0"/>
              <a:t>Button </a:t>
            </a:r>
            <a:r>
              <a:rPr lang="ko-KR" altLang="en-US" smtClean="0"/>
              <a:t>위젯 추가 </a:t>
            </a:r>
            <a:r>
              <a:rPr lang="en-US" altLang="ko-KR" smtClean="0"/>
              <a:t>(id=launch)</a:t>
            </a:r>
          </a:p>
          <a:p>
            <a:pPr lvl="1"/>
            <a:r>
              <a:rPr lang="en-US" altLang="ko-KR" smtClean="0"/>
              <a:t>Code</a:t>
            </a:r>
          </a:p>
          <a:p>
            <a:pPr lvl="2"/>
            <a:r>
              <a:rPr lang="en-US" altLang="ko-KR" smtClean="0"/>
              <a:t>Button </a:t>
            </a:r>
            <a:r>
              <a:rPr lang="ko-KR" altLang="en-US" smtClean="0"/>
              <a:t>위젯의 인스턴스 생성</a:t>
            </a:r>
            <a:endParaRPr lang="en-US" altLang="ko-KR" smtClean="0"/>
          </a:p>
          <a:p>
            <a:pPr lvl="2"/>
            <a:r>
              <a:rPr lang="en-US" altLang="ko-KR" smtClean="0"/>
              <a:t>Button </a:t>
            </a:r>
            <a:r>
              <a:rPr lang="ko-KR" altLang="en-US" smtClean="0"/>
              <a:t>클릭시 동작을 구현할 </a:t>
            </a:r>
            <a:r>
              <a:rPr lang="en-US" altLang="ko-KR" smtClean="0"/>
              <a:t>onClickListener </a:t>
            </a:r>
            <a:r>
              <a:rPr lang="ko-KR" altLang="en-US" smtClean="0"/>
              <a:t>인터페이스 구현</a:t>
            </a:r>
            <a:endParaRPr lang="en-US" altLang="ko-KR" smtClean="0"/>
          </a:p>
          <a:p>
            <a:pPr lvl="1"/>
            <a:endParaRPr lang="en-US" altLang="ko-KR" smtClean="0"/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78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인텐트를 이용한 액티비티 호출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1002498"/>
          </a:xfrm>
        </p:spPr>
        <p:txBody>
          <a:bodyPr>
            <a:normAutofit lnSpcReduction="10000"/>
          </a:bodyPr>
          <a:lstStyle/>
          <a:p>
            <a:r>
              <a:rPr lang="en-US" altLang="ko-KR" smtClean="0"/>
              <a:t>Layout : </a:t>
            </a:r>
            <a:r>
              <a:rPr lang="ko-KR" altLang="en-US" smtClean="0"/>
              <a:t>버튼 위젯 추가</a:t>
            </a:r>
            <a:endParaRPr lang="en-US" altLang="ko-KR" smtClean="0"/>
          </a:p>
          <a:p>
            <a:pPr lvl="1"/>
            <a:r>
              <a:rPr lang="en-US" altLang="ko-KR" smtClean="0"/>
              <a:t>Layout Editor</a:t>
            </a:r>
            <a:r>
              <a:rPr lang="ko-KR" altLang="en-US" smtClean="0"/>
              <a:t> </a:t>
            </a:r>
            <a:r>
              <a:rPr lang="en-US" altLang="ko-KR" smtClean="0"/>
              <a:t>/ Outline </a:t>
            </a:r>
            <a:r>
              <a:rPr lang="ko-KR" altLang="en-US" smtClean="0"/>
              <a:t>창에서 위젯 추가</a:t>
            </a:r>
            <a:endParaRPr lang="ko-KR" altLang="en-US"/>
          </a:p>
        </p:txBody>
      </p:sp>
      <p:pic>
        <p:nvPicPr>
          <p:cNvPr id="4" name="그림 3" descr="layout_editor_side.png"/>
          <p:cNvPicPr>
            <a:picLocks noChangeAspect="1"/>
          </p:cNvPicPr>
          <p:nvPr/>
        </p:nvPicPr>
        <p:blipFill>
          <a:blip r:embed="rId3" cstate="print"/>
          <a:srcRect b="50000"/>
          <a:stretch>
            <a:fillRect/>
          </a:stretch>
        </p:blipFill>
        <p:spPr>
          <a:xfrm>
            <a:off x="1690676" y="3071810"/>
            <a:ext cx="1238250" cy="2919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그림 4" descr="layout_editor_side.png"/>
          <p:cNvPicPr>
            <a:picLocks noChangeAspect="1"/>
          </p:cNvPicPr>
          <p:nvPr/>
        </p:nvPicPr>
        <p:blipFill>
          <a:blip r:embed="rId3" cstate="print"/>
          <a:srcRect t="50000"/>
          <a:stretch>
            <a:fillRect/>
          </a:stretch>
        </p:blipFill>
        <p:spPr>
          <a:xfrm>
            <a:off x="3476626" y="3071810"/>
            <a:ext cx="1238250" cy="2919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그림 5" descr="outline_wind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3071810"/>
            <a:ext cx="2514600" cy="2962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79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err="1" smtClean="0"/>
              <a:t>컨텐트</a:t>
            </a:r>
            <a:r>
              <a:rPr lang="ko-KR" altLang="en-US" smtClean="0"/>
              <a:t> </a:t>
            </a:r>
            <a:r>
              <a:rPr lang="ko-KR" altLang="en-US" err="1" smtClean="0"/>
              <a:t>프로바이더</a:t>
            </a:r>
            <a:r>
              <a:rPr lang="en-US" altLang="ko-KR" sz="2000" smtClean="0"/>
              <a:t>Content Provider</a:t>
            </a:r>
            <a:endParaRPr lang="ko-KR" altLang="en-US" sz="20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1216812"/>
          </a:xfrm>
        </p:spPr>
        <p:txBody>
          <a:bodyPr/>
          <a:lstStyle/>
          <a:p>
            <a:r>
              <a:rPr lang="ko-KR" altLang="en-US" smtClean="0"/>
              <a:t>어플리케이션 내의 데이터베이스를 공유</a:t>
            </a:r>
            <a:endParaRPr lang="en-US" altLang="ko-KR" smtClean="0"/>
          </a:p>
          <a:p>
            <a:r>
              <a:rPr lang="ko-KR" altLang="en-US" smtClean="0"/>
              <a:t>데이터베이스의 공유 범위 지정 가능</a:t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875347" y="3071810"/>
            <a:ext cx="420179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00" b="1" err="1" smtClean="0"/>
              <a:t>컨텐트</a:t>
            </a:r>
            <a:r>
              <a:rPr lang="ko-KR" altLang="en-US" sz="2300" b="1" smtClean="0"/>
              <a:t> </a:t>
            </a:r>
            <a:r>
              <a:rPr lang="ko-KR" altLang="en-US" sz="2300" b="1" err="1" smtClean="0"/>
              <a:t>프로바이더가</a:t>
            </a:r>
            <a:r>
              <a:rPr lang="ko-KR" altLang="en-US" sz="2300" b="1" smtClean="0"/>
              <a:t> 있는 경우</a:t>
            </a:r>
            <a:endParaRPr lang="ko-KR" altLang="en-US" sz="2300" b="1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785786" y="3732400"/>
            <a:ext cx="2857520" cy="2428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Application A</a:t>
            </a:r>
          </a:p>
          <a:p>
            <a:pPr algn="ctr"/>
            <a:endParaRPr lang="en-US" altLang="ko-KR" smtClean="0"/>
          </a:p>
          <a:p>
            <a:pPr algn="ctr"/>
            <a:endParaRPr lang="en-US" altLang="ko-KR" smtClean="0"/>
          </a:p>
          <a:p>
            <a:pPr algn="ctr"/>
            <a:endParaRPr lang="en-US" altLang="ko-KR" smtClean="0"/>
          </a:p>
          <a:p>
            <a:pPr algn="ctr"/>
            <a:endParaRPr lang="en-US" altLang="ko-KR" smtClean="0"/>
          </a:p>
          <a:p>
            <a:pPr algn="ctr"/>
            <a:endParaRPr lang="en-US" altLang="ko-KR" smtClean="0"/>
          </a:p>
          <a:p>
            <a:pPr algn="ctr"/>
            <a:endParaRPr lang="en-US" altLang="ko-KR" smtClean="0"/>
          </a:p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6715140" y="4232466"/>
            <a:ext cx="2143140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Application B</a:t>
            </a:r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928662" y="4375342"/>
            <a:ext cx="1000132" cy="1428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데이터베이스</a:t>
            </a:r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2357422" y="4357694"/>
            <a:ext cx="1143008" cy="14287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Content</a:t>
            </a:r>
          </a:p>
          <a:p>
            <a:pPr algn="ctr"/>
            <a:r>
              <a:rPr lang="en-US" altLang="ko-KR" smtClean="0"/>
              <a:t>Provider</a:t>
            </a:r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 rot="10800000" flipV="1">
            <a:off x="3929058" y="4375341"/>
            <a:ext cx="2500330" cy="57150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데이터베이스에 접근</a:t>
            </a:r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4214810" y="4000504"/>
            <a:ext cx="2143140" cy="35719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Content Resolver</a:t>
            </a:r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 rot="10800000" flipV="1">
            <a:off x="1928795" y="4429132"/>
            <a:ext cx="500066" cy="57150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오른쪽 화살표 19"/>
          <p:cNvSpPr/>
          <p:nvPr/>
        </p:nvSpPr>
        <p:spPr>
          <a:xfrm flipV="1">
            <a:off x="1857356" y="5072074"/>
            <a:ext cx="500066" cy="57150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>
            <a:off x="3929058" y="5000635"/>
            <a:ext cx="2500330" cy="57150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데이터 받음</a:t>
            </a:r>
            <a:endParaRPr lang="ko-KR" altLang="en-US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3929058" y="5857892"/>
            <a:ext cx="4929222" cy="78581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Content Resolver : </a:t>
            </a:r>
            <a:r>
              <a:rPr lang="ko-KR" altLang="en-US" smtClean="0"/>
              <a:t>어플리케이션 내에 존재</a:t>
            </a:r>
            <a:endParaRPr lang="en-US" altLang="ko-KR" smtClean="0"/>
          </a:p>
          <a:p>
            <a:pPr algn="ctr"/>
            <a:r>
              <a:rPr lang="ko-KR" altLang="en-US" err="1" smtClean="0"/>
              <a:t>컨텐트</a:t>
            </a:r>
            <a:r>
              <a:rPr lang="ko-KR" altLang="en-US" smtClean="0"/>
              <a:t> </a:t>
            </a:r>
            <a:r>
              <a:rPr lang="ko-KR" altLang="en-US" err="1" smtClean="0"/>
              <a:t>프로바이더</a:t>
            </a:r>
            <a:r>
              <a:rPr lang="ko-KR" altLang="en-US" smtClean="0"/>
              <a:t> 접근에 사용됨</a:t>
            </a:r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3" grpId="0" build="allAtOnce" animBg="1"/>
      <p:bldP spid="14" grpId="0" build="allAtOnce" animBg="1"/>
      <p:bldP spid="15" grpId="0" build="allAtOnce" animBg="1"/>
      <p:bldP spid="16" grpId="0" build="allAtOnce" animBg="1"/>
      <p:bldP spid="17" grpId="0" build="allAtOnce" animBg="1"/>
      <p:bldP spid="18" grpId="0" build="allAtOnce" animBg="1"/>
      <p:bldP spid="19" grpId="0" animBg="1"/>
      <p:bldP spid="20" grpId="0" animBg="1"/>
      <p:bldP spid="21" grpId="0" animBg="1"/>
      <p:bldP spid="22" grpId="0" build="allAtOnce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인텐트를 이용한 액티비티 호출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2002630"/>
          </a:xfrm>
        </p:spPr>
        <p:txBody>
          <a:bodyPr/>
          <a:lstStyle/>
          <a:p>
            <a:r>
              <a:rPr lang="en-US" altLang="ko-KR" smtClean="0"/>
              <a:t>Code : Button </a:t>
            </a:r>
            <a:r>
              <a:rPr lang="ko-KR" altLang="en-US" smtClean="0"/>
              <a:t>위젯 인스턴스 생성</a:t>
            </a:r>
            <a:endParaRPr lang="en-US" altLang="ko-KR" smtClean="0"/>
          </a:p>
          <a:p>
            <a:pPr lvl="1"/>
            <a:r>
              <a:rPr lang="en-US" altLang="ko-KR" smtClean="0"/>
              <a:t>findViewById(int resId)</a:t>
            </a:r>
          </a:p>
          <a:p>
            <a:pPr lvl="2"/>
            <a:r>
              <a:rPr lang="ko-KR" altLang="en-US" smtClean="0"/>
              <a:t>해당 </a:t>
            </a:r>
            <a:r>
              <a:rPr lang="en-US" altLang="ko-KR" smtClean="0"/>
              <a:t>ID</a:t>
            </a:r>
            <a:r>
              <a:rPr lang="ko-KR" altLang="en-US" smtClean="0"/>
              <a:t>를 가지는 뷰의 인스턴스를 받아옴</a:t>
            </a:r>
            <a:endParaRPr lang="en-US" altLang="ko-KR" smtClean="0"/>
          </a:p>
          <a:p>
            <a:pPr lvl="2"/>
            <a:r>
              <a:rPr lang="ko-KR" altLang="en-US" smtClean="0"/>
              <a:t>뷰에 알맞게 캐스팅</a:t>
            </a:r>
            <a:r>
              <a:rPr lang="en-US" altLang="ko-KR" smtClean="0"/>
              <a:t>(Casting) </a:t>
            </a:r>
            <a:r>
              <a:rPr lang="ko-KR" altLang="en-US" smtClean="0"/>
              <a:t>필요</a:t>
            </a: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2000232" y="3929066"/>
            <a:ext cx="6357982" cy="1428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15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ko-KR" sz="2000" b="1" i="1" dirty="0" smtClean="0">
                <a:latin typeface="Courier New" pitchFamily="49" charset="0"/>
                <a:cs typeface="Courier New" pitchFamily="49" charset="0"/>
              </a:rPr>
              <a:t>Button launch = (Button)</a:t>
            </a:r>
            <a:r>
              <a:rPr lang="en-US" altLang="ko-KR" sz="2000" b="1" i="1" dirty="0" err="1" smtClean="0">
                <a:latin typeface="Courier New" pitchFamily="49" charset="0"/>
                <a:cs typeface="Courier New" pitchFamily="49" charset="0"/>
              </a:rPr>
              <a:t>findViewById</a:t>
            </a:r>
            <a:r>
              <a:rPr lang="en-US" altLang="ko-KR" sz="2000" b="1" i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ko-KR" sz="2000" b="1" i="1" dirty="0" err="1" smtClean="0">
                <a:latin typeface="Courier New" pitchFamily="49" charset="0"/>
                <a:cs typeface="Courier New" pitchFamily="49" charset="0"/>
              </a:rPr>
              <a:t>R.id.launch</a:t>
            </a:r>
            <a:r>
              <a:rPr lang="en-US" altLang="ko-KR" sz="2000" b="1" i="1" dirty="0" smtClean="0">
                <a:latin typeface="Courier New" pitchFamily="49" charset="0"/>
                <a:cs typeface="Courier New" pitchFamily="49" charset="0"/>
              </a:rPr>
              <a:t>) </a:t>
            </a:r>
          </a:p>
          <a:p>
            <a:endParaRPr lang="ko-KR" altLang="en-US" sz="15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80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인텐트를 이용한 액티비티 호출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2002630"/>
          </a:xfrm>
        </p:spPr>
        <p:txBody>
          <a:bodyPr>
            <a:normAutofit/>
          </a:bodyPr>
          <a:lstStyle/>
          <a:p>
            <a:r>
              <a:rPr lang="en-US" altLang="ko-KR" sz="2400" smtClean="0"/>
              <a:t>Code : Button</a:t>
            </a:r>
            <a:r>
              <a:rPr lang="ko-KR" altLang="en-US" sz="2400" smtClean="0"/>
              <a:t>의 동작을 처리할 인터페이스 구현 </a:t>
            </a:r>
            <a:r>
              <a:rPr lang="en-US" altLang="ko-KR" sz="2400" smtClean="0"/>
              <a:t>/ </a:t>
            </a:r>
            <a:r>
              <a:rPr lang="ko-KR" altLang="en-US" sz="2400" smtClean="0"/>
              <a:t>설정</a:t>
            </a:r>
            <a:endParaRPr lang="en-US" altLang="ko-KR" sz="2400" smtClean="0"/>
          </a:p>
          <a:p>
            <a:pPr lvl="1"/>
            <a:r>
              <a:rPr lang="en-US" altLang="ko-KR" sz="2000" smtClean="0"/>
              <a:t>android.view.View.onClickListener</a:t>
            </a:r>
          </a:p>
          <a:p>
            <a:pPr lvl="2"/>
            <a:r>
              <a:rPr lang="en-US" altLang="ko-KR" sz="1800" smtClean="0"/>
              <a:t>public void onClick(View v) </a:t>
            </a:r>
            <a:r>
              <a:rPr lang="ko-KR" altLang="en-US" sz="1800" smtClean="0"/>
              <a:t>메소드 구현</a:t>
            </a:r>
            <a:endParaRPr lang="en-US" altLang="ko-KR" sz="1800" smtClean="0"/>
          </a:p>
          <a:p>
            <a:pPr lvl="1"/>
            <a:r>
              <a:rPr lang="en-US" altLang="ko-KR" sz="2000" smtClean="0"/>
              <a:t>Button.setOnClickListener(View.onClickListener)</a:t>
            </a:r>
          </a:p>
          <a:p>
            <a:pPr lvl="2"/>
            <a:r>
              <a:rPr lang="ko-KR" altLang="en-US" sz="1800" smtClean="0"/>
              <a:t>버튼을 클릭했을 때 동작을 구현한 인터페이스를 인자로 받음</a:t>
            </a:r>
            <a:endParaRPr lang="ko-KR" altLang="en-US" sz="1800"/>
          </a:p>
        </p:txBody>
      </p:sp>
      <p:sp>
        <p:nvSpPr>
          <p:cNvPr id="4" name="직사각형 3"/>
          <p:cNvSpPr/>
          <p:nvPr/>
        </p:nvSpPr>
        <p:spPr>
          <a:xfrm>
            <a:off x="1857356" y="3929066"/>
            <a:ext cx="6643734" cy="20717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1500" b="1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ko-KR" sz="1500" b="1" i="1" smtClean="0">
                <a:latin typeface="Courier New" pitchFamily="49" charset="0"/>
                <a:cs typeface="Courier New" pitchFamily="49" charset="0"/>
              </a:rPr>
              <a:t>launch.setOnClickListener(new OnClickListener(){</a:t>
            </a:r>
          </a:p>
          <a:p>
            <a:r>
              <a:rPr lang="en-US" altLang="ko-KR" sz="1500" b="1" i="1" smtClean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r>
              <a:rPr lang="en-US" altLang="ko-KR" sz="1500" b="1" i="1" smtClean="0">
                <a:latin typeface="Courier New" pitchFamily="49" charset="0"/>
                <a:cs typeface="Courier New" pitchFamily="49" charset="0"/>
              </a:rPr>
              <a:t>    @Override</a:t>
            </a:r>
          </a:p>
          <a:p>
            <a:r>
              <a:rPr lang="en-US" altLang="ko-KR" sz="1500" b="1" i="1" smtClean="0">
                <a:latin typeface="Courier New" pitchFamily="49" charset="0"/>
                <a:cs typeface="Courier New" pitchFamily="49" charset="0"/>
              </a:rPr>
              <a:t>    public void onClick(View v){</a:t>
            </a:r>
          </a:p>
          <a:p>
            <a:r>
              <a:rPr lang="en-US" altLang="ko-KR" sz="1500" b="1" i="1" smtClean="0">
                <a:latin typeface="Courier New" pitchFamily="49" charset="0"/>
                <a:cs typeface="Courier New" pitchFamily="49" charset="0"/>
              </a:rPr>
              <a:t>        // TODO Auto-generated method stub</a:t>
            </a:r>
          </a:p>
          <a:p>
            <a:r>
              <a:rPr lang="en-US" altLang="ko-KR" sz="1500" b="1" i="1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en-US" altLang="ko-KR" sz="1500" b="1" i="1" smtClean="0">
                <a:latin typeface="Courier New" pitchFamily="49" charset="0"/>
                <a:cs typeface="Courier New" pitchFamily="49" charset="0"/>
              </a:rPr>
              <a:t>};</a:t>
            </a:r>
          </a:p>
          <a:p>
            <a:endParaRPr lang="ko-KR" altLang="en-US" sz="1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81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인텐트를 이용한 액티비티 호출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1216812"/>
          </a:xfrm>
        </p:spPr>
        <p:txBody>
          <a:bodyPr/>
          <a:lstStyle/>
          <a:p>
            <a:r>
              <a:rPr lang="en-US" altLang="ko-KR" smtClean="0"/>
              <a:t>onClickListener </a:t>
            </a:r>
            <a:r>
              <a:rPr lang="ko-KR" altLang="en-US" smtClean="0"/>
              <a:t>인터페이스 구현</a:t>
            </a:r>
            <a:endParaRPr lang="en-US" altLang="ko-KR" smtClean="0"/>
          </a:p>
          <a:p>
            <a:pPr lvl="1"/>
            <a:r>
              <a:rPr lang="ko-KR" altLang="en-US" smtClean="0"/>
              <a:t>다른 액티비티를 호출할 인텐트 생성</a:t>
            </a: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500166" y="3071810"/>
            <a:ext cx="7215238" cy="32147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b="1" i="1" dirty="0" smtClean="0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@Override</a:t>
            </a:r>
          </a:p>
          <a:p>
            <a:r>
              <a:rPr lang="en-US" altLang="ko-KR" b="1" i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US" altLang="ko-KR" b="1" i="1" dirty="0" err="1" smtClean="0">
                <a:latin typeface="Courier New" pitchFamily="49" charset="0"/>
                <a:cs typeface="Courier New" pitchFamily="49" charset="0"/>
              </a:rPr>
              <a:t>onClick</a:t>
            </a:r>
            <a:r>
              <a:rPr lang="en-US" altLang="ko-KR" b="1" i="1" dirty="0" smtClean="0">
                <a:latin typeface="Courier New" pitchFamily="49" charset="0"/>
                <a:cs typeface="Courier New" pitchFamily="49" charset="0"/>
              </a:rPr>
              <a:t>(View v){</a:t>
            </a:r>
          </a:p>
          <a:p>
            <a:r>
              <a:rPr lang="en-US" altLang="ko-KR" b="1" i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ko-KR" b="1" i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altLang="ko-KR" b="1" i="1" dirty="0" smtClean="0">
                <a:solidFill>
                  <a:schemeClr val="tx2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>TODO</a:t>
            </a:r>
            <a:r>
              <a:rPr lang="en-US" altLang="ko-KR" b="1" i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Auto-generated method stub</a:t>
            </a:r>
          </a:p>
          <a:p>
            <a:r>
              <a:rPr lang="en-US" altLang="ko-KR" b="1" i="1" dirty="0" smtClean="0">
                <a:latin typeface="Courier New" pitchFamily="49" charset="0"/>
                <a:cs typeface="Courier New" pitchFamily="49" charset="0"/>
              </a:rPr>
              <a:t>    Intent </a:t>
            </a:r>
            <a:r>
              <a:rPr lang="en-US" altLang="ko-KR" b="1" i="1" dirty="0" err="1" smtClean="0">
                <a:latin typeface="Courier New" pitchFamily="49" charset="0"/>
                <a:cs typeface="Courier New" pitchFamily="49" charset="0"/>
              </a:rPr>
              <a:t>intent</a:t>
            </a:r>
            <a:r>
              <a:rPr lang="en-US" altLang="ko-KR" b="1" i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ko-KR" b="1" i="1" dirty="0" smtClean="0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new</a:t>
            </a:r>
          </a:p>
          <a:p>
            <a:r>
              <a:rPr lang="en-US" altLang="ko-KR" b="1" i="1" dirty="0" smtClean="0">
                <a:latin typeface="Courier New" pitchFamily="49" charset="0"/>
                <a:cs typeface="Courier New" pitchFamily="49" charset="0"/>
              </a:rPr>
              <a:t>       Intent(</a:t>
            </a:r>
            <a:r>
              <a:rPr lang="en-US" altLang="ko-KR" b="1" i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HelloAndroid.</a:t>
            </a:r>
            <a:r>
              <a:rPr lang="en-US" altLang="ko-KR" b="1" i="1" dirty="0" err="1" smtClean="0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altLang="ko-KR" b="1" i="1" dirty="0" smtClean="0">
                <a:latin typeface="Courier New" pitchFamily="49" charset="0"/>
                <a:cs typeface="Courier New" pitchFamily="49" charset="0"/>
              </a:rPr>
              <a:t>, Activity2.</a:t>
            </a:r>
            <a:r>
              <a:rPr lang="en-US" altLang="ko-KR" b="1" i="1" dirty="0" smtClean="0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altLang="ko-KR" b="1" i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altLang="ko-KR" b="1" i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altLang="ko-KR" sz="1500" b="1" i="1" dirty="0" smtClean="0">
              <a:latin typeface="Courier New" pitchFamily="49" charset="0"/>
              <a:cs typeface="Courier New" pitchFamily="49" charset="0"/>
            </a:endParaRPr>
          </a:p>
          <a:p>
            <a:endParaRPr lang="ko-KR" altLang="en-US" sz="15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00166" y="3071810"/>
            <a:ext cx="7215238" cy="1357322"/>
          </a:xfrm>
          <a:prstGeom prst="rect">
            <a:avLst/>
          </a:prstGeom>
          <a:solidFill>
            <a:srgbClr val="000000">
              <a:alpha val="45098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500166" y="5000636"/>
            <a:ext cx="7215238" cy="1285884"/>
          </a:xfrm>
          <a:prstGeom prst="rect">
            <a:avLst/>
          </a:prstGeom>
          <a:solidFill>
            <a:srgbClr val="000000">
              <a:alpha val="45098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82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인텐트를 이용한 액티비티 호출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onClickListener </a:t>
            </a:r>
            <a:r>
              <a:rPr lang="ko-KR" altLang="en-US" smtClean="0"/>
              <a:t>인터페이스 구현</a:t>
            </a:r>
            <a:endParaRPr lang="en-US" altLang="ko-KR" smtClean="0"/>
          </a:p>
          <a:p>
            <a:pPr lvl="1"/>
            <a:r>
              <a:rPr lang="ko-KR" altLang="en-US" smtClean="0"/>
              <a:t>액티비티 호출</a:t>
            </a: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500166" y="3071810"/>
            <a:ext cx="7215238" cy="32147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b="1" i="1" smtClean="0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@Override</a:t>
            </a:r>
          </a:p>
          <a:p>
            <a:r>
              <a:rPr lang="en-US" altLang="ko-KR" b="1" i="1" smtClean="0">
                <a:latin typeface="Courier New" pitchFamily="49" charset="0"/>
                <a:cs typeface="Courier New" pitchFamily="49" charset="0"/>
              </a:rPr>
              <a:t>public void onClick(View v){</a:t>
            </a:r>
          </a:p>
          <a:p>
            <a:r>
              <a:rPr lang="en-US" altLang="ko-KR" b="1" i="1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ko-KR" b="1" i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altLang="ko-KR" b="1" i="1" smtClean="0">
                <a:solidFill>
                  <a:schemeClr val="tx2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>TODO</a:t>
            </a:r>
            <a:r>
              <a:rPr lang="en-US" altLang="ko-KR" b="1" i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Auto-generated method stub</a:t>
            </a:r>
          </a:p>
          <a:p>
            <a:r>
              <a:rPr lang="en-US" altLang="ko-KR" b="1" i="1" smtClean="0">
                <a:latin typeface="Courier New" pitchFamily="49" charset="0"/>
                <a:cs typeface="Courier New" pitchFamily="49" charset="0"/>
              </a:rPr>
              <a:t>    Intent intent = </a:t>
            </a:r>
            <a:r>
              <a:rPr lang="en-US" altLang="ko-KR" b="1" i="1" smtClean="0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new</a:t>
            </a:r>
          </a:p>
          <a:p>
            <a:r>
              <a:rPr lang="en-US" altLang="ko-KR" b="1" i="1" smtClean="0">
                <a:latin typeface="Courier New" pitchFamily="49" charset="0"/>
                <a:cs typeface="Courier New" pitchFamily="49" charset="0"/>
              </a:rPr>
              <a:t>       Intent(</a:t>
            </a:r>
            <a:r>
              <a:rPr lang="en-US" altLang="ko-KR" b="1" i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IntentExample.</a:t>
            </a:r>
            <a:r>
              <a:rPr lang="en-US" altLang="ko-KR" b="1" i="1" smtClean="0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altLang="ko-KR" b="1" i="1" smtClean="0">
                <a:latin typeface="Courier New" pitchFamily="49" charset="0"/>
                <a:cs typeface="Courier New" pitchFamily="49" charset="0"/>
              </a:rPr>
              <a:t>, Activity2.</a:t>
            </a:r>
            <a:r>
              <a:rPr lang="en-US" altLang="ko-KR" b="1" i="1" smtClean="0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altLang="ko-KR" b="1" i="1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altLang="ko-KR" b="1" i="1" smtClean="0">
                <a:latin typeface="Courier New" pitchFamily="49" charset="0"/>
                <a:cs typeface="Courier New" pitchFamily="49" charset="0"/>
              </a:rPr>
              <a:t>    startActivity(intent);</a:t>
            </a:r>
          </a:p>
          <a:p>
            <a:r>
              <a:rPr lang="en-US" altLang="ko-KR" b="1" i="1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altLang="ko-KR" sz="1500" b="1" i="1" smtClean="0">
              <a:latin typeface="Courier New" pitchFamily="49" charset="0"/>
              <a:cs typeface="Courier New" pitchFamily="49" charset="0"/>
            </a:endParaRPr>
          </a:p>
          <a:p>
            <a:endParaRPr lang="ko-KR" altLang="en-US" sz="1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00166" y="3071810"/>
            <a:ext cx="7215238" cy="1785950"/>
          </a:xfrm>
          <a:prstGeom prst="rect">
            <a:avLst/>
          </a:prstGeom>
          <a:solidFill>
            <a:srgbClr val="000000">
              <a:alpha val="45098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500166" y="5214950"/>
            <a:ext cx="7215238" cy="1071570"/>
          </a:xfrm>
          <a:prstGeom prst="rect">
            <a:avLst/>
          </a:prstGeom>
          <a:solidFill>
            <a:srgbClr val="000000">
              <a:alpha val="45098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83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인텐트를 이용한 액티비티 호출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액티비티 호출 동작 구현 </a:t>
            </a:r>
            <a:r>
              <a:rPr lang="en-US" altLang="ko-KR" smtClean="0"/>
              <a:t>(Activity2)</a:t>
            </a:r>
          </a:p>
          <a:p>
            <a:pPr lvl="1"/>
            <a:r>
              <a:rPr lang="en-US" altLang="ko-KR" smtClean="0"/>
              <a:t>Layout</a:t>
            </a:r>
          </a:p>
          <a:p>
            <a:pPr lvl="2"/>
            <a:r>
              <a:rPr lang="en-US" altLang="ko-KR" smtClean="0"/>
              <a:t>Button </a:t>
            </a:r>
            <a:r>
              <a:rPr lang="ko-KR" altLang="en-US" smtClean="0"/>
              <a:t>위젯 추가 </a:t>
            </a:r>
            <a:r>
              <a:rPr lang="en-US" altLang="ko-KR" smtClean="0"/>
              <a:t>(id=terminate)</a:t>
            </a:r>
          </a:p>
          <a:p>
            <a:pPr lvl="1"/>
            <a:r>
              <a:rPr lang="en-US" altLang="ko-KR" smtClean="0"/>
              <a:t>Code</a:t>
            </a:r>
          </a:p>
          <a:p>
            <a:pPr lvl="2"/>
            <a:r>
              <a:rPr lang="en-US" altLang="ko-KR" smtClean="0"/>
              <a:t>Button </a:t>
            </a:r>
            <a:r>
              <a:rPr lang="ko-KR" altLang="en-US" smtClean="0"/>
              <a:t>위젯의 인스턴스 생성</a:t>
            </a:r>
            <a:endParaRPr lang="en-US" altLang="ko-KR" smtClean="0"/>
          </a:p>
          <a:p>
            <a:pPr lvl="2"/>
            <a:r>
              <a:rPr lang="en-US" altLang="ko-KR" smtClean="0"/>
              <a:t>Button </a:t>
            </a:r>
            <a:r>
              <a:rPr lang="ko-KR" altLang="en-US" smtClean="0"/>
              <a:t>클릭시 동작을 구현할 </a:t>
            </a:r>
            <a:r>
              <a:rPr lang="en-US" altLang="ko-KR" smtClean="0"/>
              <a:t>onClickListener </a:t>
            </a:r>
            <a:r>
              <a:rPr lang="ko-KR" altLang="en-US" smtClean="0"/>
              <a:t>인터페이스 구현</a:t>
            </a:r>
            <a:endParaRPr lang="en-US" altLang="ko-KR" smtClean="0"/>
          </a:p>
          <a:p>
            <a:pPr lvl="1"/>
            <a:endParaRPr lang="en-US" altLang="ko-KR" smtClean="0"/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84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인텐트를 이용한 액티비티 호출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1216812"/>
          </a:xfrm>
        </p:spPr>
        <p:txBody>
          <a:bodyPr/>
          <a:lstStyle/>
          <a:p>
            <a:r>
              <a:rPr lang="en-US" altLang="ko-KR" smtClean="0"/>
              <a:t>onClickListener </a:t>
            </a:r>
            <a:r>
              <a:rPr lang="ko-KR" altLang="en-US" smtClean="0"/>
              <a:t>인터페이스 구현</a:t>
            </a:r>
            <a:endParaRPr lang="en-US" altLang="ko-KR" smtClean="0"/>
          </a:p>
          <a:p>
            <a:pPr lvl="1"/>
            <a:r>
              <a:rPr lang="ko-KR" altLang="en-US" smtClean="0"/>
              <a:t>액티비티를 종료</a:t>
            </a: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500166" y="3071810"/>
            <a:ext cx="7215238" cy="32147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b="1" i="1" smtClean="0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@Override</a:t>
            </a:r>
          </a:p>
          <a:p>
            <a:r>
              <a:rPr lang="en-US" altLang="ko-KR" b="1" i="1" smtClean="0">
                <a:latin typeface="Courier New" pitchFamily="49" charset="0"/>
                <a:cs typeface="Courier New" pitchFamily="49" charset="0"/>
              </a:rPr>
              <a:t>public void onClick(View v){</a:t>
            </a:r>
          </a:p>
          <a:p>
            <a:r>
              <a:rPr lang="en-US" altLang="ko-KR" b="1" i="1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ko-KR" b="1" i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altLang="ko-KR" b="1" i="1" smtClean="0">
                <a:solidFill>
                  <a:schemeClr val="tx2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>TODO</a:t>
            </a:r>
            <a:r>
              <a:rPr lang="en-US" altLang="ko-KR" b="1" i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Auto-generated method stub</a:t>
            </a:r>
          </a:p>
          <a:p>
            <a:r>
              <a:rPr lang="en-US" altLang="ko-KR" b="1" i="1" smtClean="0">
                <a:latin typeface="Courier New" pitchFamily="49" charset="0"/>
                <a:cs typeface="Courier New" pitchFamily="49" charset="0"/>
              </a:rPr>
              <a:t>    finish();</a:t>
            </a:r>
          </a:p>
          <a:p>
            <a:r>
              <a:rPr lang="en-US" altLang="ko-KR" b="1" i="1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altLang="ko-KR" sz="1500" b="1" i="1" smtClean="0">
              <a:latin typeface="Courier New" pitchFamily="49" charset="0"/>
              <a:cs typeface="Courier New" pitchFamily="49" charset="0"/>
            </a:endParaRPr>
          </a:p>
          <a:p>
            <a:endParaRPr lang="ko-KR" altLang="en-US" sz="1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00166" y="3071810"/>
            <a:ext cx="7215238" cy="1500198"/>
          </a:xfrm>
          <a:prstGeom prst="rect">
            <a:avLst/>
          </a:prstGeom>
          <a:solidFill>
            <a:srgbClr val="000000">
              <a:alpha val="45098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500166" y="4857760"/>
            <a:ext cx="7215238" cy="1428760"/>
          </a:xfrm>
          <a:prstGeom prst="rect">
            <a:avLst/>
          </a:prstGeom>
          <a:solidFill>
            <a:srgbClr val="000000">
              <a:alpha val="45098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842314" y="648866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F</a:t>
            </a:r>
            <a:endParaRPr lang="ko-KR" altLang="en-US" b="1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85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2928926" y="2443162"/>
            <a:ext cx="3500462" cy="9144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6000" b="1" spc="5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finish()</a:t>
            </a:r>
            <a:endParaRPr lang="ko-KR" altLang="en-US" sz="6000" b="1" spc="5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8926" y="4357694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http://androidhuman.tistory.com</a:t>
            </a:r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357554" y="477418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Twitter @Androidhuman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86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err="1" smtClean="0"/>
              <a:t>브로드캐스트</a:t>
            </a:r>
            <a:r>
              <a:rPr lang="ko-KR" altLang="en-US" smtClean="0"/>
              <a:t> 리시버</a:t>
            </a:r>
            <a:r>
              <a:rPr lang="en-US" altLang="ko-KR" sz="2000" smtClean="0"/>
              <a:t>Broadcast Receiver</a:t>
            </a:r>
            <a:endParaRPr lang="ko-KR" altLang="en-US" sz="20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1645440"/>
          </a:xfrm>
        </p:spPr>
        <p:txBody>
          <a:bodyPr/>
          <a:lstStyle/>
          <a:p>
            <a:r>
              <a:rPr lang="ko-KR" altLang="en-US" smtClean="0"/>
              <a:t>주로 시스템 상태에 관련된 메시지에 반응</a:t>
            </a:r>
            <a:r>
              <a:rPr lang="en-US" altLang="ko-KR" smtClean="0"/>
              <a:t/>
            </a:r>
            <a:br>
              <a:rPr lang="en-US" altLang="ko-KR" smtClean="0"/>
            </a:br>
            <a:r>
              <a:rPr lang="en-US" altLang="ko-KR" smtClean="0"/>
              <a:t>(</a:t>
            </a:r>
            <a:r>
              <a:rPr lang="ko-KR" altLang="en-US" smtClean="0"/>
              <a:t>배터리 레벨</a:t>
            </a:r>
            <a:r>
              <a:rPr lang="en-US" altLang="ko-KR" smtClean="0"/>
              <a:t>, SD</a:t>
            </a:r>
            <a:r>
              <a:rPr lang="ko-KR" altLang="en-US" smtClean="0"/>
              <a:t>카드 삽입 등</a:t>
            </a:r>
            <a:r>
              <a:rPr lang="en-US" altLang="ko-KR" smtClean="0"/>
              <a:t>…)</a:t>
            </a:r>
          </a:p>
          <a:p>
            <a:r>
              <a:rPr lang="ko-KR" altLang="en-US" err="1" smtClean="0"/>
              <a:t>브로드캐스트</a:t>
            </a:r>
            <a:r>
              <a:rPr lang="ko-KR" altLang="en-US" smtClean="0"/>
              <a:t> 메시지는 </a:t>
            </a:r>
            <a:r>
              <a:rPr lang="ko-KR" altLang="en-US" err="1" smtClean="0"/>
              <a:t>인텐트로</a:t>
            </a:r>
            <a:r>
              <a:rPr lang="ko-KR" altLang="en-US" smtClean="0"/>
              <a:t> 구성됨</a:t>
            </a:r>
            <a:endParaRPr lang="en-US" altLang="ko-KR" smtClean="0"/>
          </a:p>
        </p:txBody>
      </p:sp>
      <p:pic>
        <p:nvPicPr>
          <p:cNvPr id="4" name="그림 3" descr="braod_2.png"/>
          <p:cNvPicPr>
            <a:picLocks noChangeAspect="1"/>
          </p:cNvPicPr>
          <p:nvPr/>
        </p:nvPicPr>
        <p:blipFill>
          <a:blip r:embed="rId2" cstate="print"/>
          <a:srcRect b="29687"/>
          <a:stretch>
            <a:fillRect/>
          </a:stretch>
        </p:blipFill>
        <p:spPr>
          <a:xfrm>
            <a:off x="1666876" y="3500438"/>
            <a:ext cx="3048000" cy="3214710"/>
          </a:xfrm>
          <a:prstGeom prst="rect">
            <a:avLst/>
          </a:prstGeom>
        </p:spPr>
      </p:pic>
      <p:pic>
        <p:nvPicPr>
          <p:cNvPr id="5" name="그림 4" descr="broad_1.png"/>
          <p:cNvPicPr>
            <a:picLocks noChangeAspect="1"/>
          </p:cNvPicPr>
          <p:nvPr/>
        </p:nvPicPr>
        <p:blipFill>
          <a:blip r:embed="rId3" cstate="print"/>
          <a:srcRect b="29843"/>
          <a:stretch>
            <a:fillRect/>
          </a:stretch>
        </p:blipFill>
        <p:spPr>
          <a:xfrm>
            <a:off x="1666876" y="3507562"/>
            <a:ext cx="3048000" cy="3207586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1571604" y="3429000"/>
            <a:ext cx="1785950" cy="357190"/>
          </a:xfrm>
          <a:prstGeom prst="roundRect">
            <a:avLst/>
          </a:prstGeom>
          <a:solidFill>
            <a:srgbClr val="003F75">
              <a:alpha val="43137"/>
            </a:srgb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5429256" y="3714752"/>
            <a:ext cx="3071834" cy="9286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SD </a:t>
            </a:r>
            <a:r>
              <a:rPr lang="ko-KR" altLang="en-US" smtClean="0"/>
              <a:t>카드가 삽입됨을 감지</a:t>
            </a:r>
            <a:endParaRPr lang="en-US" altLang="ko-KR" smtClean="0"/>
          </a:p>
          <a:p>
            <a:pPr algn="ctr"/>
            <a:r>
              <a:rPr lang="en-US" altLang="ko-KR" smtClean="0">
                <a:hlinkClick r:id="rId4" action="ppaction://hlinkfile"/>
              </a:rPr>
              <a:t>ACTION_MEDIA_MOUNTED</a:t>
            </a:r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1571604" y="3429000"/>
            <a:ext cx="1785950" cy="357190"/>
          </a:xfrm>
          <a:prstGeom prst="roundRect">
            <a:avLst/>
          </a:prstGeom>
          <a:solidFill>
            <a:srgbClr val="003F75">
              <a:alpha val="43137"/>
            </a:srgb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5429256" y="3714752"/>
            <a:ext cx="3071834" cy="9286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SD </a:t>
            </a:r>
            <a:r>
              <a:rPr lang="ko-KR" altLang="en-US" smtClean="0"/>
              <a:t>카드가 제거됨을 감지</a:t>
            </a:r>
            <a:endParaRPr lang="en-US" altLang="ko-KR" smtClean="0"/>
          </a:p>
          <a:p>
            <a:pPr algn="ctr"/>
            <a:r>
              <a:rPr lang="en-US" altLang="ko-KR" smtClean="0">
                <a:hlinkClick r:id="rId4" action="ppaction://hlinkfile"/>
              </a:rPr>
              <a:t>ACTION_MEDIA_EJECT</a:t>
            </a:r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8CF1-3A77-418C-8E70-A3E7DDCE917F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uild="allAtOnce" animBg="1"/>
      <p:bldP spid="7" grpId="1" build="allAtOnce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메트로">
  <a:themeElements>
    <a:clrScheme name="메트로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메트로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메트로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3505</TotalTime>
  <Words>2923</Words>
  <Application>Microsoft Office PowerPoint</Application>
  <PresentationFormat>화면 슬라이드 쇼(4:3)</PresentationFormat>
  <Paragraphs>863</Paragraphs>
  <Slides>86</Slides>
  <Notes>16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86</vt:i4>
      </vt:variant>
    </vt:vector>
  </HeadingPairs>
  <TitlesOfParts>
    <vt:vector size="87" baseType="lpstr">
      <vt:lpstr>메트로</vt:lpstr>
      <vt:lpstr>안드로이드 기초 실습</vt:lpstr>
      <vt:lpstr>순서</vt:lpstr>
      <vt:lpstr>Part 1. Android Fundamentals</vt:lpstr>
      <vt:lpstr>어플리케이션의 구성요소</vt:lpstr>
      <vt:lpstr>액티비티Activity</vt:lpstr>
      <vt:lpstr>서비스Service</vt:lpstr>
      <vt:lpstr>컨텐트 프로바이더Content Provider</vt:lpstr>
      <vt:lpstr>컨텐트 프로바이더Content Provider</vt:lpstr>
      <vt:lpstr>브로드캐스트 리시버Broadcast Receiver</vt:lpstr>
      <vt:lpstr>알림Notification</vt:lpstr>
      <vt:lpstr>토스트Toast</vt:lpstr>
      <vt:lpstr>인텐트Intent</vt:lpstr>
      <vt:lpstr>인텐트Intent</vt:lpstr>
      <vt:lpstr>인텐트Intent</vt:lpstr>
      <vt:lpstr>액티비티의 생애주기Activity Lifecycle</vt:lpstr>
      <vt:lpstr>액티비티의 생애주기Activity Lifecycle</vt:lpstr>
      <vt:lpstr>액티비티의 생애주기Activity Lifecycle</vt:lpstr>
      <vt:lpstr>액티비티의 생애주기Activity Lifecycle</vt:lpstr>
      <vt:lpstr>액티비티의 생애주기Activity Lifecycle</vt:lpstr>
      <vt:lpstr>액티비티의 생애주기Activity Lifecycle</vt:lpstr>
      <vt:lpstr>액티비티의 생애주기Activity Lifecycle</vt:lpstr>
      <vt:lpstr>액티비티의 생애주기Activity Lifecycle</vt:lpstr>
      <vt:lpstr>액티비티의 생애주기Activity Lifecycle</vt:lpstr>
      <vt:lpstr>액티비티의 생애주기Activity Lifecycle</vt:lpstr>
      <vt:lpstr>액티비티의 생애주기Activity Lifecycle</vt:lpstr>
      <vt:lpstr>액티비티의 생애주기Activity Lifecycle</vt:lpstr>
      <vt:lpstr>액티비티의 생애주기Activity Lifecycle</vt:lpstr>
      <vt:lpstr>액티비티의 생애주기Activity Lifecycle</vt:lpstr>
      <vt:lpstr>액티비티의 생애주기Activity Lifecycle</vt:lpstr>
      <vt:lpstr>액티비티의 생애주기Activity Lifecycle</vt:lpstr>
      <vt:lpstr>Part 2. Exercises</vt:lpstr>
      <vt:lpstr>안드로이드 개발환경 설정</vt:lpstr>
      <vt:lpstr>Android SDK 설치</vt:lpstr>
      <vt:lpstr>ADT Plugin 설치</vt:lpstr>
      <vt:lpstr>AVD 생성</vt:lpstr>
      <vt:lpstr>새 안드로이드 프로젝트 만들기</vt:lpstr>
      <vt:lpstr>Application Components (Dev.side)</vt:lpstr>
      <vt:lpstr>프로젝트 생성파일 분석</vt:lpstr>
      <vt:lpstr>프로젝트 생성파일 분석</vt:lpstr>
      <vt:lpstr>프로젝트 생성파일 분석</vt:lpstr>
      <vt:lpstr>프로젝트 생성파일 분석</vt:lpstr>
      <vt:lpstr>프로젝트 생성파일 분석</vt:lpstr>
      <vt:lpstr>프로젝트 생성파일 분석</vt:lpstr>
      <vt:lpstr>프로젝트 생성파일 분석</vt:lpstr>
      <vt:lpstr>프로젝트 생성파일 분석</vt:lpstr>
      <vt:lpstr>프로젝트 생성파일 분석</vt:lpstr>
      <vt:lpstr>Activity : Structure &amp; Layouts</vt:lpstr>
      <vt:lpstr>액티비티 코드 분석</vt:lpstr>
      <vt:lpstr>액티비티 화면 구성하기</vt:lpstr>
      <vt:lpstr>액티비티 화면 구성하기</vt:lpstr>
      <vt:lpstr>액티비티 화면 구성하기</vt:lpstr>
      <vt:lpstr>액티비티 화면 구성하기</vt:lpstr>
      <vt:lpstr>액티비티 화면 구성하기</vt:lpstr>
      <vt:lpstr>액티비티 화면 구성하기</vt:lpstr>
      <vt:lpstr>액티비티 화면 구성하기</vt:lpstr>
      <vt:lpstr>액티비티 화면 구성하기</vt:lpstr>
      <vt:lpstr>액티비티 화면 구성하기</vt:lpstr>
      <vt:lpstr>액티비티 화면 구조 분석</vt:lpstr>
      <vt:lpstr>액티비티 화면 구조 분석</vt:lpstr>
      <vt:lpstr>액티비티 화면 구조 분석</vt:lpstr>
      <vt:lpstr>액티비티 화면 구조 분석</vt:lpstr>
      <vt:lpstr>액티비티 화면 구조 분석</vt:lpstr>
      <vt:lpstr>Java Code를 이용한 화면 구성</vt:lpstr>
      <vt:lpstr>Java Code를 이용한 화면 구성</vt:lpstr>
      <vt:lpstr>Java Code를 이용한 화면 구성</vt:lpstr>
      <vt:lpstr>Java Code를 이용한 화면 구성</vt:lpstr>
      <vt:lpstr>Java Code를 이용한 화면 구성</vt:lpstr>
      <vt:lpstr>Java Code를 이용한 화면 구성</vt:lpstr>
      <vt:lpstr>Activity : Creating new Activity</vt:lpstr>
      <vt:lpstr>새 액티비티 생성</vt:lpstr>
      <vt:lpstr>새 액티비티 생성</vt:lpstr>
      <vt:lpstr>새 액티비티 생성</vt:lpstr>
      <vt:lpstr>새 액티비티 생성</vt:lpstr>
      <vt:lpstr>새 액티비티 생성</vt:lpstr>
      <vt:lpstr>Activity:   인텐트를 이용한 액티비티 호출</vt:lpstr>
      <vt:lpstr>인텐트를 이용한 액티비티 호출</vt:lpstr>
      <vt:lpstr>인텐트를 이용한 액티비티 호출</vt:lpstr>
      <vt:lpstr>인텐트를 이용한 액티비티 호출</vt:lpstr>
      <vt:lpstr>인텐트를 이용한 액티비티 호출</vt:lpstr>
      <vt:lpstr>인텐트를 이용한 액티비티 호출</vt:lpstr>
      <vt:lpstr>인텐트를 이용한 액티비티 호출</vt:lpstr>
      <vt:lpstr>인텐트를 이용한 액티비티 호출</vt:lpstr>
      <vt:lpstr>인텐트를 이용한 액티비티 호출</vt:lpstr>
      <vt:lpstr>인텐트를 이용한 액티비티 호출</vt:lpstr>
      <vt:lpstr>인텐트를 이용한 액티비티 호출</vt:lpstr>
      <vt:lpstr>finish()</vt:lpstr>
    </vt:vector>
  </TitlesOfParts>
  <Company>Androidhuman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안드로이드 기초 실습</dc:title>
  <dc:subject>제 2회 안드로이드 세미나 Track B</dc:subject>
  <dc:creator>Tae-Ho Kim</dc:creator>
  <dc:description>2009. 12. 5
서강대학교 게임교육원 &amp; 안드로이드사이드
제 2회 안드로이드 세미나 Track B
안드로이드 기초 실습 슬라이드</dc:description>
  <cp:lastModifiedBy>Tae-Ho Kim</cp:lastModifiedBy>
  <cp:revision>308</cp:revision>
  <dcterms:created xsi:type="dcterms:W3CDTF">2009-11-23T13:39:52Z</dcterms:created>
  <dcterms:modified xsi:type="dcterms:W3CDTF">2009-12-08T15:40:05Z</dcterms:modified>
</cp:coreProperties>
</file>